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26"/>
  </p:notesMasterIdLst>
  <p:sldIdLst>
    <p:sldId id="256" r:id="rId2"/>
    <p:sldId id="277" r:id="rId3"/>
    <p:sldId id="257" r:id="rId4"/>
    <p:sldId id="258" r:id="rId5"/>
    <p:sldId id="259" r:id="rId6"/>
    <p:sldId id="278" r:id="rId7"/>
    <p:sldId id="260" r:id="rId8"/>
    <p:sldId id="279" r:id="rId9"/>
    <p:sldId id="280" r:id="rId10"/>
    <p:sldId id="272" r:id="rId11"/>
    <p:sldId id="287" r:id="rId12"/>
    <p:sldId id="276" r:id="rId13"/>
    <p:sldId id="262" r:id="rId14"/>
    <p:sldId id="269" r:id="rId15"/>
    <p:sldId id="273" r:id="rId16"/>
    <p:sldId id="274" r:id="rId17"/>
    <p:sldId id="268" r:id="rId18"/>
    <p:sldId id="286" r:id="rId19"/>
    <p:sldId id="283" r:id="rId20"/>
    <p:sldId id="284" r:id="rId21"/>
    <p:sldId id="288" r:id="rId22"/>
    <p:sldId id="266" r:id="rId23"/>
    <p:sldId id="267"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0705"/>
    <a:srgbClr val="AF9F00"/>
    <a:srgbClr val="004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1"/>
    <p:restoredTop sz="93935"/>
  </p:normalViewPr>
  <p:slideViewPr>
    <p:cSldViewPr snapToGrid="0">
      <p:cViewPr>
        <p:scale>
          <a:sx n="110" d="100"/>
          <a:sy n="110" d="100"/>
        </p:scale>
        <p:origin x="176"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27794D-B93F-6C40-BF39-39D0981B8BC2}"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6C99C-D20E-6E4B-836E-DE9CA74F08B9}" type="slidenum">
              <a:rPr lang="en-US" smtClean="0"/>
              <a:t>‹#›</a:t>
            </a:fld>
            <a:endParaRPr lang="en-US"/>
          </a:p>
        </p:txBody>
      </p:sp>
    </p:spTree>
    <p:extLst>
      <p:ext uri="{BB962C8B-B14F-4D97-AF65-F5344CB8AC3E}">
        <p14:creationId xmlns:p14="http://schemas.microsoft.com/office/powerpoint/2010/main" val="2147340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96C99C-D20E-6E4B-836E-DE9CA74F08B9}" type="slidenum">
              <a:rPr lang="en-US" smtClean="0"/>
              <a:t>1</a:t>
            </a:fld>
            <a:endParaRPr lang="en-US"/>
          </a:p>
        </p:txBody>
      </p:sp>
    </p:spTree>
    <p:extLst>
      <p:ext uri="{BB962C8B-B14F-4D97-AF65-F5344CB8AC3E}">
        <p14:creationId xmlns:p14="http://schemas.microsoft.com/office/powerpoint/2010/main" val="2112953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1D2C-D8E7-FF87-FFC4-21E6F17978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6C64F-4E63-FF6F-4303-9B86B6E66D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9472-6BA4-2D89-1292-0B3CD14EF1C4}"/>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5" name="Footer Placeholder 4">
            <a:extLst>
              <a:ext uri="{FF2B5EF4-FFF2-40B4-BE49-F238E27FC236}">
                <a16:creationId xmlns:a16="http://schemas.microsoft.com/office/drawing/2014/main" id="{D19F519D-6759-2CC6-8075-2AE039131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FAFCE-27E9-E37E-EE40-88238B50868D}"/>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3467077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A53C-F859-6A44-EAB0-6A8D522CE4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14E22E-9E8B-70E5-69F9-1170DFAD24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028FD-1487-B093-C53F-8663EE61F9A6}"/>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5" name="Footer Placeholder 4">
            <a:extLst>
              <a:ext uri="{FF2B5EF4-FFF2-40B4-BE49-F238E27FC236}">
                <a16:creationId xmlns:a16="http://schemas.microsoft.com/office/drawing/2014/main" id="{A9EF6A84-C745-930A-2F27-8846E5881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0BE41-6F6A-96E9-B702-ED2E9E6C4237}"/>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668827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446ACD-ACCF-3164-770A-30CF1AA125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184254-4979-5054-E985-8E26B71D7A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5A9B4-8713-2DA9-25BF-9159C4F681BA}"/>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5" name="Footer Placeholder 4">
            <a:extLst>
              <a:ext uri="{FF2B5EF4-FFF2-40B4-BE49-F238E27FC236}">
                <a16:creationId xmlns:a16="http://schemas.microsoft.com/office/drawing/2014/main" id="{3D629D1F-4AA0-9FAD-548D-7C64FA7B2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D54-FC40-9B3C-D068-F3B254922B37}"/>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443046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E158-0226-4F4D-C45C-D746C8F33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4B259-9D11-0D2E-25D1-E9CF16AEEB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219E6-D200-B8D0-B936-65600C074E70}"/>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5" name="Footer Placeholder 4">
            <a:extLst>
              <a:ext uri="{FF2B5EF4-FFF2-40B4-BE49-F238E27FC236}">
                <a16:creationId xmlns:a16="http://schemas.microsoft.com/office/drawing/2014/main" id="{74438CDD-857B-AD9A-7B97-16A7182F8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CCF5C-7A95-505A-B69A-BD13DD09BAFA}"/>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4128978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5655E-A091-0798-5562-018D016935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7CBEF7-E4DC-362C-5BF8-A981AF6A59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C6C790-69A5-D75F-ACA1-EAA98B129AD7}"/>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5" name="Footer Placeholder 4">
            <a:extLst>
              <a:ext uri="{FF2B5EF4-FFF2-40B4-BE49-F238E27FC236}">
                <a16:creationId xmlns:a16="http://schemas.microsoft.com/office/drawing/2014/main" id="{CE9E74E6-9B07-8CA7-E71B-84040C04F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803B8-D563-292A-D19B-9C5D640C7FE6}"/>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390893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1D25-1E1A-3405-D612-4D4EE6BB9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B14666-8CEB-6CCC-6986-EC25F929C7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71A31-063B-E3FE-E0C0-CC7D0ACF59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381FBB-E638-11C5-D4DE-EC16B607879C}"/>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6" name="Footer Placeholder 5">
            <a:extLst>
              <a:ext uri="{FF2B5EF4-FFF2-40B4-BE49-F238E27FC236}">
                <a16:creationId xmlns:a16="http://schemas.microsoft.com/office/drawing/2014/main" id="{06A9D69F-6599-888D-9BC8-61BEB83693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D9DEE-2B6A-8CDB-4345-EAE7B1830778}"/>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3796979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C014-EFB4-50F8-0C79-43725EC34F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F3AB3-5007-031B-7079-DF8EF60302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B8CFBF-7177-81D9-5886-4266CEBE4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4BC01E-1583-E691-FC20-13F262EB5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8BEE3B-DF54-5ACD-4C5D-DCE2E393FE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84E6A-1BA8-F55E-8C84-C70040072123}"/>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8" name="Footer Placeholder 7">
            <a:extLst>
              <a:ext uri="{FF2B5EF4-FFF2-40B4-BE49-F238E27FC236}">
                <a16:creationId xmlns:a16="http://schemas.microsoft.com/office/drawing/2014/main" id="{D304054C-1ECF-8399-8ECC-5BC03C4526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402069-039B-ECD9-89A0-EB619D61F9AC}"/>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4110775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7C51-1FF9-651B-2307-4FB40340E7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47993A-9D28-5F55-143B-ADCF59AB7292}"/>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4" name="Footer Placeholder 3">
            <a:extLst>
              <a:ext uri="{FF2B5EF4-FFF2-40B4-BE49-F238E27FC236}">
                <a16:creationId xmlns:a16="http://schemas.microsoft.com/office/drawing/2014/main" id="{582FB10A-E33C-29DC-2A63-6BF37A6CFC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BA88D8-34FA-FFCD-9D62-CF4D52E80781}"/>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3054783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A1A23-DFCF-3D2A-5382-52EFAA4C0BB1}"/>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3" name="Footer Placeholder 2">
            <a:extLst>
              <a:ext uri="{FF2B5EF4-FFF2-40B4-BE49-F238E27FC236}">
                <a16:creationId xmlns:a16="http://schemas.microsoft.com/office/drawing/2014/main" id="{78503C06-5128-325C-DEAC-5D43A93F0F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63F5CB-1E91-881C-D8CD-26706ED79086}"/>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3903043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02C3-57AF-A7BF-66D8-B7FEE9C37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7E6DB4-21D2-A119-3730-4C461B3ED3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ABD856-FB68-F3E3-89DE-C39D17BED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6F7473-0E28-285E-83E0-D1E60E28E8B3}"/>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6" name="Footer Placeholder 5">
            <a:extLst>
              <a:ext uri="{FF2B5EF4-FFF2-40B4-BE49-F238E27FC236}">
                <a16:creationId xmlns:a16="http://schemas.microsoft.com/office/drawing/2014/main" id="{CEC83DC5-A61F-90D9-CCA0-8AB9F3D57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868DB-E505-40C1-4613-7E88CC5C2F48}"/>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2983560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BE23F-7C33-55F2-BE31-7711E5D9F5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8D0745-2A8A-4B73-C420-933C4D1EC7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252895-742C-676F-3EBC-6C739BB64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38ED0-4A2C-9AFC-27D7-4E76AE8A14D3}"/>
              </a:ext>
            </a:extLst>
          </p:cNvPr>
          <p:cNvSpPr>
            <a:spLocks noGrp="1"/>
          </p:cNvSpPr>
          <p:nvPr>
            <p:ph type="dt" sz="half" idx="10"/>
          </p:nvPr>
        </p:nvSpPr>
        <p:spPr/>
        <p:txBody>
          <a:bodyPr/>
          <a:lstStyle/>
          <a:p>
            <a:fld id="{775DBD93-907D-3D4E-9826-CF54E98B1745}" type="datetimeFigureOut">
              <a:rPr lang="en-US" smtClean="0"/>
              <a:t>12/4/23</a:t>
            </a:fld>
            <a:endParaRPr lang="en-US"/>
          </a:p>
        </p:txBody>
      </p:sp>
      <p:sp>
        <p:nvSpPr>
          <p:cNvPr id="6" name="Footer Placeholder 5">
            <a:extLst>
              <a:ext uri="{FF2B5EF4-FFF2-40B4-BE49-F238E27FC236}">
                <a16:creationId xmlns:a16="http://schemas.microsoft.com/office/drawing/2014/main" id="{CD33272C-5290-F110-3B4C-BA9AC918E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346A51-9A2D-9386-A9FD-32AC49FC9D5B}"/>
              </a:ext>
            </a:extLst>
          </p:cNvPr>
          <p:cNvSpPr>
            <a:spLocks noGrp="1"/>
          </p:cNvSpPr>
          <p:nvPr>
            <p:ph type="sldNum" sz="quarter" idx="12"/>
          </p:nvPr>
        </p:nvSpPr>
        <p:spPr/>
        <p:txBody>
          <a:bodyPr/>
          <a:lstStyle/>
          <a:p>
            <a:fld id="{B830C27C-502D-4E42-8264-DECA0B10A7D4}" type="slidenum">
              <a:rPr lang="en-US" smtClean="0"/>
              <a:t>‹#›</a:t>
            </a:fld>
            <a:endParaRPr lang="en-US"/>
          </a:p>
        </p:txBody>
      </p:sp>
    </p:spTree>
    <p:extLst>
      <p:ext uri="{BB962C8B-B14F-4D97-AF65-F5344CB8AC3E}">
        <p14:creationId xmlns:p14="http://schemas.microsoft.com/office/powerpoint/2010/main" val="1240063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DC010D-3857-D4A8-E26E-E429DB340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6A8CD8-0F4E-4F0C-B456-86F600737D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C3C62-5A13-001F-B390-C9B126285C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5DBD93-907D-3D4E-9826-CF54E98B1745}" type="datetimeFigureOut">
              <a:rPr lang="en-US" smtClean="0"/>
              <a:t>12/4/23</a:t>
            </a:fld>
            <a:endParaRPr lang="en-US"/>
          </a:p>
        </p:txBody>
      </p:sp>
      <p:sp>
        <p:nvSpPr>
          <p:cNvPr id="5" name="Footer Placeholder 4">
            <a:extLst>
              <a:ext uri="{FF2B5EF4-FFF2-40B4-BE49-F238E27FC236}">
                <a16:creationId xmlns:a16="http://schemas.microsoft.com/office/drawing/2014/main" id="{469426C4-628B-4166-3415-BD12CFF29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68663B-7C68-A696-CD25-9635381E5D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0C27C-502D-4E42-8264-DECA0B10A7D4}" type="slidenum">
              <a:rPr lang="en-US" smtClean="0"/>
              <a:t>‹#›</a:t>
            </a:fld>
            <a:endParaRPr lang="en-US"/>
          </a:p>
        </p:txBody>
      </p:sp>
    </p:spTree>
    <p:extLst>
      <p:ext uri="{BB962C8B-B14F-4D97-AF65-F5344CB8AC3E}">
        <p14:creationId xmlns:p14="http://schemas.microsoft.com/office/powerpoint/2010/main" val="2825019503"/>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lasso-and-ridge-regression-an-intuitive-comparison-3ee415487d18" TargetMode="External"/><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tterned coral against blue">
            <a:extLst>
              <a:ext uri="{FF2B5EF4-FFF2-40B4-BE49-F238E27FC236}">
                <a16:creationId xmlns:a16="http://schemas.microsoft.com/office/drawing/2014/main" id="{DBDFDB73-3228-351B-C780-7C9CB562B470}"/>
              </a:ext>
            </a:extLst>
          </p:cNvPr>
          <p:cNvPicPr>
            <a:picLocks noChangeAspect="1"/>
          </p:cNvPicPr>
          <p:nvPr/>
        </p:nvPicPr>
        <p:blipFill rotWithShape="1">
          <a:blip r:embed="rId3"/>
          <a:srcRect l="14913" t="9091" r="12119"/>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2213F9-4D8D-9A95-907C-37923A4C239E}"/>
              </a:ext>
            </a:extLst>
          </p:cNvPr>
          <p:cNvSpPr>
            <a:spLocks noGrp="1"/>
          </p:cNvSpPr>
          <p:nvPr>
            <p:ph type="ctrTitle"/>
          </p:nvPr>
        </p:nvSpPr>
        <p:spPr>
          <a:xfrm>
            <a:off x="477981" y="1122363"/>
            <a:ext cx="4023360" cy="3204134"/>
          </a:xfrm>
        </p:spPr>
        <p:txBody>
          <a:bodyPr anchor="b">
            <a:normAutofit/>
          </a:bodyPr>
          <a:lstStyle/>
          <a:p>
            <a:pPr algn="l"/>
            <a:br>
              <a:rPr lang="en-US" sz="3000" dirty="0"/>
            </a:br>
            <a:r>
              <a:rPr lang="en-US" sz="3000" dirty="0"/>
              <a:t>Exploration &amp; Experimentation of Applying Machine Learning Methods to Coral Microbiome Data</a:t>
            </a:r>
            <a:br>
              <a:rPr lang="en-US" sz="3000" dirty="0"/>
            </a:br>
            <a:endParaRPr lang="en-US" sz="3000" dirty="0"/>
          </a:p>
        </p:txBody>
      </p:sp>
      <p:sp>
        <p:nvSpPr>
          <p:cNvPr id="3" name="Subtitle 2">
            <a:extLst>
              <a:ext uri="{FF2B5EF4-FFF2-40B4-BE49-F238E27FC236}">
                <a16:creationId xmlns:a16="http://schemas.microsoft.com/office/drawing/2014/main" id="{AAB13426-ABAC-3250-28CF-7A27A23F4F27}"/>
              </a:ext>
            </a:extLst>
          </p:cNvPr>
          <p:cNvSpPr>
            <a:spLocks noGrp="1"/>
          </p:cNvSpPr>
          <p:nvPr>
            <p:ph type="subTitle" idx="1"/>
          </p:nvPr>
        </p:nvSpPr>
        <p:spPr>
          <a:xfrm>
            <a:off x="477980" y="4872922"/>
            <a:ext cx="4023359" cy="1719902"/>
          </a:xfrm>
        </p:spPr>
        <p:txBody>
          <a:bodyPr>
            <a:normAutofit/>
          </a:bodyPr>
          <a:lstStyle/>
          <a:p>
            <a:pPr algn="l">
              <a:lnSpc>
                <a:spcPct val="110000"/>
              </a:lnSpc>
              <a:spcBef>
                <a:spcPts val="0"/>
              </a:spcBef>
            </a:pPr>
            <a:r>
              <a:rPr lang="en-US" sz="1100" dirty="0"/>
              <a:t>Cassandra Sperow, MS Data Science Candidate</a:t>
            </a:r>
          </a:p>
          <a:p>
            <a:pPr algn="l">
              <a:lnSpc>
                <a:spcPct val="110000"/>
              </a:lnSpc>
              <a:spcBef>
                <a:spcPts val="0"/>
              </a:spcBef>
            </a:pPr>
            <a:r>
              <a:rPr lang="en-US" sz="1100" dirty="0"/>
              <a:t>Data 793: Data Science Practicum </a:t>
            </a:r>
          </a:p>
          <a:p>
            <a:pPr algn="l">
              <a:lnSpc>
                <a:spcPct val="110000"/>
              </a:lnSpc>
              <a:spcBef>
                <a:spcPts val="0"/>
              </a:spcBef>
            </a:pPr>
            <a:r>
              <a:rPr lang="en-US" sz="1100" dirty="0"/>
              <a:t>Final Presentation</a:t>
            </a:r>
          </a:p>
          <a:p>
            <a:pPr algn="l">
              <a:lnSpc>
                <a:spcPct val="110000"/>
              </a:lnSpc>
              <a:spcBef>
                <a:spcPts val="0"/>
              </a:spcBef>
            </a:pPr>
            <a:r>
              <a:rPr lang="en-US" sz="1100" dirty="0"/>
              <a:t>December 4, 2023</a:t>
            </a:r>
          </a:p>
          <a:p>
            <a:pPr algn="l">
              <a:lnSpc>
                <a:spcPct val="110000"/>
              </a:lnSpc>
              <a:spcBef>
                <a:spcPts val="0"/>
              </a:spcBef>
            </a:pPr>
            <a:r>
              <a:rPr lang="en-US" sz="1100" dirty="0"/>
              <a:t>Client: Dr. Anny </a:t>
            </a:r>
            <a:r>
              <a:rPr lang="en-US" sz="1100" dirty="0" err="1"/>
              <a:t>Càrdenas</a:t>
            </a:r>
            <a:r>
              <a:rPr lang="en-US" sz="1100" dirty="0"/>
              <a:t>, American University</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314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03AB-AF28-524D-D8C0-7EC735078275}"/>
              </a:ext>
            </a:extLst>
          </p:cNvPr>
          <p:cNvSpPr>
            <a:spLocks noGrp="1"/>
          </p:cNvSpPr>
          <p:nvPr>
            <p:ph type="title"/>
          </p:nvPr>
        </p:nvSpPr>
        <p:spPr/>
        <p:txBody>
          <a:bodyPr>
            <a:normAutofit/>
          </a:bodyPr>
          <a:lstStyle/>
          <a:p>
            <a:r>
              <a:rPr lang="en-US" dirty="0"/>
              <a:t>t-SNE Plots of 1000 Top-Ranked ASVs </a:t>
            </a:r>
            <a:br>
              <a:rPr lang="en-US" dirty="0"/>
            </a:br>
            <a:endParaRPr lang="en-US" dirty="0"/>
          </a:p>
        </p:txBody>
      </p:sp>
      <p:sp>
        <p:nvSpPr>
          <p:cNvPr id="3" name="Text Placeholder 2">
            <a:extLst>
              <a:ext uri="{FF2B5EF4-FFF2-40B4-BE49-F238E27FC236}">
                <a16:creationId xmlns:a16="http://schemas.microsoft.com/office/drawing/2014/main" id="{ADE1A57B-4D35-D1F0-1DF2-4B924ECFA90A}"/>
              </a:ext>
            </a:extLst>
          </p:cNvPr>
          <p:cNvSpPr>
            <a:spLocks noGrp="1"/>
          </p:cNvSpPr>
          <p:nvPr>
            <p:ph type="body" idx="1"/>
          </p:nvPr>
        </p:nvSpPr>
        <p:spPr>
          <a:xfrm>
            <a:off x="911844" y="2046442"/>
            <a:ext cx="5157787" cy="823912"/>
          </a:xfrm>
        </p:spPr>
        <p:txBody>
          <a:bodyPr/>
          <a:lstStyle/>
          <a:p>
            <a:r>
              <a:rPr lang="en-US" dirty="0"/>
              <a:t>Fig 1: by Species</a:t>
            </a:r>
          </a:p>
        </p:txBody>
      </p:sp>
      <p:sp>
        <p:nvSpPr>
          <p:cNvPr id="5" name="Text Placeholder 4">
            <a:extLst>
              <a:ext uri="{FF2B5EF4-FFF2-40B4-BE49-F238E27FC236}">
                <a16:creationId xmlns:a16="http://schemas.microsoft.com/office/drawing/2014/main" id="{4B28AAA1-A388-AEE9-D364-36BE4496E231}"/>
              </a:ext>
            </a:extLst>
          </p:cNvPr>
          <p:cNvSpPr>
            <a:spLocks noGrp="1"/>
          </p:cNvSpPr>
          <p:nvPr>
            <p:ph type="body" sz="quarter" idx="3"/>
          </p:nvPr>
        </p:nvSpPr>
        <p:spPr>
          <a:xfrm>
            <a:off x="6857451" y="2046442"/>
            <a:ext cx="5183188" cy="823912"/>
          </a:xfrm>
        </p:spPr>
        <p:txBody>
          <a:bodyPr/>
          <a:lstStyle/>
          <a:p>
            <a:r>
              <a:rPr lang="en-US" dirty="0"/>
              <a:t>Fig 2: by Clade</a:t>
            </a:r>
          </a:p>
        </p:txBody>
      </p:sp>
      <p:pic>
        <p:nvPicPr>
          <p:cNvPr id="7" name="Picture 6" descr="A graph of a graph with orange dots&#10;&#10;Description automatically generated with medium confidence">
            <a:extLst>
              <a:ext uri="{FF2B5EF4-FFF2-40B4-BE49-F238E27FC236}">
                <a16:creationId xmlns:a16="http://schemas.microsoft.com/office/drawing/2014/main" id="{1D7E840C-9CEE-FD8C-9FAE-ABF7D0055F9C}"/>
              </a:ext>
            </a:extLst>
          </p:cNvPr>
          <p:cNvPicPr>
            <a:picLocks noChangeAspect="1"/>
          </p:cNvPicPr>
          <p:nvPr/>
        </p:nvPicPr>
        <p:blipFill>
          <a:blip r:embed="rId2"/>
          <a:stretch>
            <a:fillRect/>
          </a:stretch>
        </p:blipFill>
        <p:spPr>
          <a:xfrm>
            <a:off x="6814549" y="2986268"/>
            <a:ext cx="5289599" cy="3264959"/>
          </a:xfrm>
          <a:prstGeom prst="rect">
            <a:avLst/>
          </a:prstGeom>
        </p:spPr>
      </p:pic>
      <p:pic>
        <p:nvPicPr>
          <p:cNvPr id="8" name="Picture 7" descr="A graph of a function&#10;&#10;Description automatically generated with medium confidence">
            <a:extLst>
              <a:ext uri="{FF2B5EF4-FFF2-40B4-BE49-F238E27FC236}">
                <a16:creationId xmlns:a16="http://schemas.microsoft.com/office/drawing/2014/main" id="{FB16AFF6-F891-65BF-20BB-D5ABD036AB2F}"/>
              </a:ext>
            </a:extLst>
          </p:cNvPr>
          <p:cNvPicPr>
            <a:picLocks noChangeAspect="1"/>
          </p:cNvPicPr>
          <p:nvPr/>
        </p:nvPicPr>
        <p:blipFill>
          <a:blip r:embed="rId3"/>
          <a:stretch>
            <a:fillRect/>
          </a:stretch>
        </p:blipFill>
        <p:spPr>
          <a:xfrm>
            <a:off x="780032" y="2986268"/>
            <a:ext cx="5289599" cy="3264959"/>
          </a:xfrm>
          <a:prstGeom prst="rect">
            <a:avLst/>
          </a:prstGeom>
        </p:spPr>
      </p:pic>
      <p:sp>
        <p:nvSpPr>
          <p:cNvPr id="9" name="TextBox 8">
            <a:extLst>
              <a:ext uri="{FF2B5EF4-FFF2-40B4-BE49-F238E27FC236}">
                <a16:creationId xmlns:a16="http://schemas.microsoft.com/office/drawing/2014/main" id="{7FF1933D-5823-23BF-7F02-518E034BB942}"/>
              </a:ext>
            </a:extLst>
          </p:cNvPr>
          <p:cNvSpPr txBox="1"/>
          <p:nvPr/>
        </p:nvSpPr>
        <p:spPr>
          <a:xfrm>
            <a:off x="6464596" y="139689"/>
            <a:ext cx="5705275" cy="36933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A07539CA-9918-2DFA-2703-0037D8726486}"/>
              </a:ext>
            </a:extLst>
          </p:cNvPr>
          <p:cNvSpPr txBox="1"/>
          <p:nvPr/>
        </p:nvSpPr>
        <p:spPr>
          <a:xfrm>
            <a:off x="3221665" y="2135743"/>
            <a:ext cx="863895" cy="369332"/>
          </a:xfrm>
          <a:prstGeom prst="rect">
            <a:avLst/>
          </a:prstGeom>
          <a:noFill/>
        </p:spPr>
        <p:txBody>
          <a:bodyPr wrap="square">
            <a:spAutoFit/>
          </a:bodyPr>
          <a:lstStyle/>
          <a:p>
            <a:endParaRPr lang="en-US" dirty="0"/>
          </a:p>
        </p:txBody>
      </p:sp>
      <p:sp>
        <p:nvSpPr>
          <p:cNvPr id="11" name="TextBox 10">
            <a:extLst>
              <a:ext uri="{FF2B5EF4-FFF2-40B4-BE49-F238E27FC236}">
                <a16:creationId xmlns:a16="http://schemas.microsoft.com/office/drawing/2014/main" id="{BBF9C721-BDE5-D395-C385-9B19CF61ACDD}"/>
              </a:ext>
            </a:extLst>
          </p:cNvPr>
          <p:cNvSpPr txBox="1"/>
          <p:nvPr/>
        </p:nvSpPr>
        <p:spPr>
          <a:xfrm>
            <a:off x="7293934" y="3957236"/>
            <a:ext cx="863895" cy="369332"/>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F02F326E-C518-4DCB-A26D-720A03C8CA2A}"/>
              </a:ext>
            </a:extLst>
          </p:cNvPr>
          <p:cNvSpPr txBox="1"/>
          <p:nvPr/>
        </p:nvSpPr>
        <p:spPr>
          <a:xfrm>
            <a:off x="3885702" y="6367141"/>
            <a:ext cx="5157787" cy="369332"/>
          </a:xfrm>
          <a:prstGeom prst="rect">
            <a:avLst/>
          </a:prstGeom>
          <a:noFill/>
        </p:spPr>
        <p:txBody>
          <a:bodyPr wrap="square" rtlCol="0">
            <a:spAutoFit/>
          </a:bodyPr>
          <a:lstStyle/>
          <a:p>
            <a:r>
              <a:rPr lang="en-US" b="1" dirty="0"/>
              <a:t>Both plots indicate extremely </a:t>
            </a:r>
            <a:r>
              <a:rPr lang="en-US" b="1" dirty="0">
                <a:highlight>
                  <a:srgbClr val="FFFF00"/>
                </a:highlight>
              </a:rPr>
              <a:t>non-linear data</a:t>
            </a:r>
            <a:r>
              <a:rPr lang="en-US" b="1" dirty="0"/>
              <a:t>.</a:t>
            </a:r>
          </a:p>
        </p:txBody>
      </p:sp>
    </p:spTree>
    <p:extLst>
      <p:ext uri="{BB962C8B-B14F-4D97-AF65-F5344CB8AC3E}">
        <p14:creationId xmlns:p14="http://schemas.microsoft.com/office/powerpoint/2010/main" val="3671196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4A2798C-FE16-471C-AE71-DDF1069FD67B}"/>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kern="1200" dirty="0">
                <a:solidFill>
                  <a:schemeClr val="tx1"/>
                </a:solidFill>
                <a:latin typeface="+mj-lt"/>
                <a:ea typeface="+mj-ea"/>
                <a:cs typeface="+mj-cs"/>
              </a:rPr>
              <a:t>Part I: Unsupervised</a:t>
            </a:r>
          </a:p>
        </p:txBody>
      </p:sp>
      <p:sp>
        <p:nvSpPr>
          <p:cNvPr id="3" name="Text Placeholder 2">
            <a:extLst>
              <a:ext uri="{FF2B5EF4-FFF2-40B4-BE49-F238E27FC236}">
                <a16:creationId xmlns:a16="http://schemas.microsoft.com/office/drawing/2014/main" id="{A235717D-4B1C-DBAD-CDAC-EBFB2C115F0F}"/>
              </a:ext>
            </a:extLst>
          </p:cNvPr>
          <p:cNvSpPr>
            <a:spLocks noGrp="1"/>
          </p:cNvSpPr>
          <p:nvPr>
            <p:ph type="body" idx="1"/>
          </p:nvPr>
        </p:nvSpPr>
        <p:spPr>
          <a:xfrm>
            <a:off x="3315031" y="4076802"/>
            <a:ext cx="5561938" cy="1534587"/>
          </a:xfrm>
        </p:spPr>
        <p:txBody>
          <a:bodyPr vert="horz" lIns="91440" tIns="45720" rIns="91440" bIns="45720" rtlCol="0">
            <a:normAutofit/>
          </a:bodyPr>
          <a:lstStyle/>
          <a:p>
            <a:pPr algn="ctr">
              <a:spcAft>
                <a:spcPts val="600"/>
              </a:spcAft>
            </a:pPr>
            <a:r>
              <a:rPr lang="en-US" kern="1200" dirty="0">
                <a:solidFill>
                  <a:schemeClr val="tx1"/>
                </a:solidFill>
                <a:latin typeface="+mn-lt"/>
                <a:ea typeface="+mn-ea"/>
                <a:cs typeface="+mn-cs"/>
              </a:rPr>
              <a:t>Client Question: </a:t>
            </a:r>
          </a:p>
          <a:p>
            <a:pPr algn="ctr">
              <a:spcAft>
                <a:spcPts val="600"/>
              </a:spcAft>
            </a:pPr>
            <a:r>
              <a:rPr lang="en-US" kern="1200" dirty="0">
                <a:solidFill>
                  <a:schemeClr val="tx1"/>
                </a:solidFill>
                <a:latin typeface="+mn-lt"/>
                <a:ea typeface="+mn-ea"/>
                <a:cs typeface="+mn-cs"/>
              </a:rPr>
              <a:t>Which ASVs tend to be clustered together?</a:t>
            </a:r>
            <a:endParaRPr lang="en-US" kern="1200">
              <a:solidFill>
                <a:schemeClr val="tx1"/>
              </a:solidFill>
              <a:latin typeface="+mn-lt"/>
              <a:ea typeface="+mn-ea"/>
              <a:cs typeface="+mn-cs"/>
            </a:endParaRP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5162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2B54-4510-99D1-B856-4BEAEF00F8EC}"/>
              </a:ext>
            </a:extLst>
          </p:cNvPr>
          <p:cNvSpPr>
            <a:spLocks noGrp="1"/>
          </p:cNvSpPr>
          <p:nvPr>
            <p:ph type="title"/>
          </p:nvPr>
        </p:nvSpPr>
        <p:spPr>
          <a:xfrm>
            <a:off x="919164" y="259912"/>
            <a:ext cx="10707690" cy="1325563"/>
          </a:xfrm>
        </p:spPr>
        <p:txBody>
          <a:bodyPr>
            <a:normAutofit/>
          </a:bodyPr>
          <a:lstStyle/>
          <a:p>
            <a:r>
              <a:rPr lang="en-US" dirty="0"/>
              <a:t>K-Means Seed Experiments</a:t>
            </a:r>
            <a:br>
              <a:rPr lang="en-US" dirty="0"/>
            </a:br>
            <a:endParaRPr lang="en-US" dirty="0"/>
          </a:p>
        </p:txBody>
      </p:sp>
      <p:sp>
        <p:nvSpPr>
          <p:cNvPr id="11" name="TextBox 10">
            <a:extLst>
              <a:ext uri="{FF2B5EF4-FFF2-40B4-BE49-F238E27FC236}">
                <a16:creationId xmlns:a16="http://schemas.microsoft.com/office/drawing/2014/main" id="{6C04A4B8-F93C-0021-26B2-A2E14836D772}"/>
              </a:ext>
            </a:extLst>
          </p:cNvPr>
          <p:cNvSpPr txBox="1"/>
          <p:nvPr/>
        </p:nvSpPr>
        <p:spPr>
          <a:xfrm>
            <a:off x="7672387" y="1799314"/>
            <a:ext cx="4057649" cy="4247317"/>
          </a:xfrm>
          <a:prstGeom prst="rect">
            <a:avLst/>
          </a:prstGeom>
          <a:noFill/>
        </p:spPr>
        <p:txBody>
          <a:bodyPr wrap="square">
            <a:spAutoFit/>
          </a:bodyPr>
          <a:lstStyle/>
          <a:p>
            <a:r>
              <a:rPr lang="en-US" dirty="0"/>
              <a:t>All K-means runs were performed using the ‘</a:t>
            </a:r>
            <a:r>
              <a:rPr lang="en-US" dirty="0" err="1"/>
              <a:t>coseq</a:t>
            </a:r>
            <a:r>
              <a:rPr lang="en-US" dirty="0"/>
              <a:t>’ library where the parameters are the same except for the seed: </a:t>
            </a:r>
          </a:p>
          <a:p>
            <a:endParaRPr lang="en-US" dirty="0"/>
          </a:p>
          <a:p>
            <a:r>
              <a:rPr lang="en-US" dirty="0"/>
              <a:t>Seeds:  23, 105, 12 		</a:t>
            </a:r>
          </a:p>
          <a:p>
            <a:r>
              <a:rPr lang="en-US" dirty="0"/>
              <a:t>K = 2:50</a:t>
            </a:r>
          </a:p>
          <a:p>
            <a:r>
              <a:rPr lang="en-US" dirty="0"/>
              <a:t>Transformation = “</a:t>
            </a:r>
            <a:r>
              <a:rPr lang="en-US" dirty="0" err="1"/>
              <a:t>logclr</a:t>
            </a:r>
            <a:r>
              <a:rPr lang="en-US" dirty="0"/>
              <a:t>”</a:t>
            </a:r>
          </a:p>
          <a:p>
            <a:r>
              <a:rPr lang="en-US" dirty="0"/>
              <a:t>Model = “</a:t>
            </a:r>
            <a:r>
              <a:rPr lang="en-US" dirty="0" err="1"/>
              <a:t>kmeans</a:t>
            </a:r>
            <a:r>
              <a:rPr lang="en-US" dirty="0"/>
              <a:t>”</a:t>
            </a:r>
          </a:p>
          <a:p>
            <a:r>
              <a:rPr lang="en-US" dirty="0"/>
              <a:t>Nstart = 100</a:t>
            </a:r>
          </a:p>
          <a:p>
            <a:r>
              <a:rPr lang="en-US" dirty="0" err="1"/>
              <a:t>Iter.max</a:t>
            </a:r>
            <a:r>
              <a:rPr lang="en-US" dirty="0"/>
              <a:t> = 1000 </a:t>
            </a:r>
          </a:p>
          <a:p>
            <a:endParaRPr lang="en-US" dirty="0"/>
          </a:p>
          <a:p>
            <a:r>
              <a:rPr lang="en-US" dirty="0"/>
              <a:t>All 6 run results saved as `.</a:t>
            </a:r>
            <a:r>
              <a:rPr lang="en-US" dirty="0" err="1"/>
              <a:t>rds</a:t>
            </a:r>
            <a:r>
              <a:rPr lang="en-US" dirty="0"/>
              <a:t>` files in ‘output’ folder on GitHub</a:t>
            </a:r>
          </a:p>
          <a:p>
            <a:endParaRPr lang="en-US" dirty="0"/>
          </a:p>
          <a:p>
            <a:endParaRPr lang="en-US" dirty="0"/>
          </a:p>
        </p:txBody>
      </p:sp>
      <p:sp>
        <p:nvSpPr>
          <p:cNvPr id="14" name="Oval 13">
            <a:extLst>
              <a:ext uri="{FF2B5EF4-FFF2-40B4-BE49-F238E27FC236}">
                <a16:creationId xmlns:a16="http://schemas.microsoft.com/office/drawing/2014/main" id="{BCBD3DC8-BDBB-EC9E-AD37-D9EA5BE51338}"/>
              </a:ext>
            </a:extLst>
          </p:cNvPr>
          <p:cNvSpPr/>
          <p:nvPr/>
        </p:nvSpPr>
        <p:spPr>
          <a:xfrm>
            <a:off x="1527678" y="2081050"/>
            <a:ext cx="1328737" cy="131445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rPr>
              <a:t>Species P</a:t>
            </a:r>
            <a:endParaRPr lang="en-US" sz="900" b="1" dirty="0">
              <a:solidFill>
                <a:schemeClr val="tx2"/>
              </a:solidFill>
            </a:endParaRPr>
          </a:p>
        </p:txBody>
      </p:sp>
      <p:sp>
        <p:nvSpPr>
          <p:cNvPr id="15" name="Oval 14">
            <a:extLst>
              <a:ext uri="{FF2B5EF4-FFF2-40B4-BE49-F238E27FC236}">
                <a16:creationId xmlns:a16="http://schemas.microsoft.com/office/drawing/2014/main" id="{6B343644-76D3-CD14-87B1-6415B87CBCD1}"/>
              </a:ext>
            </a:extLst>
          </p:cNvPr>
          <p:cNvSpPr/>
          <p:nvPr/>
        </p:nvSpPr>
        <p:spPr>
          <a:xfrm>
            <a:off x="5054493" y="2081050"/>
            <a:ext cx="1328737" cy="131445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rPr>
              <a:t>Species S</a:t>
            </a:r>
            <a:endParaRPr lang="en-US" sz="900" b="1" dirty="0">
              <a:solidFill>
                <a:schemeClr val="tx2"/>
              </a:solidFill>
            </a:endParaRPr>
          </a:p>
        </p:txBody>
      </p:sp>
      <p:pic>
        <p:nvPicPr>
          <p:cNvPr id="17" name="Graphic 16" descr="Network with solid fill">
            <a:extLst>
              <a:ext uri="{FF2B5EF4-FFF2-40B4-BE49-F238E27FC236}">
                <a16:creationId xmlns:a16="http://schemas.microsoft.com/office/drawing/2014/main" id="{D6D4729D-E426-E2D3-2AFE-41DFC4CF03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354" y="3656802"/>
            <a:ext cx="914400" cy="914400"/>
          </a:xfrm>
          <a:prstGeom prst="rect">
            <a:avLst/>
          </a:prstGeom>
        </p:spPr>
      </p:pic>
      <p:pic>
        <p:nvPicPr>
          <p:cNvPr id="18" name="Graphic 17" descr="Network with solid fill">
            <a:extLst>
              <a:ext uri="{FF2B5EF4-FFF2-40B4-BE49-F238E27FC236}">
                <a16:creationId xmlns:a16="http://schemas.microsoft.com/office/drawing/2014/main" id="{F71F41ED-1FE6-5411-BD3D-0AB6EDA09F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2481" y="3656802"/>
            <a:ext cx="914400" cy="914400"/>
          </a:xfrm>
          <a:prstGeom prst="rect">
            <a:avLst/>
          </a:prstGeom>
        </p:spPr>
      </p:pic>
      <p:pic>
        <p:nvPicPr>
          <p:cNvPr id="19" name="Graphic 18" descr="Network with solid fill">
            <a:extLst>
              <a:ext uri="{FF2B5EF4-FFF2-40B4-BE49-F238E27FC236}">
                <a16:creationId xmlns:a16="http://schemas.microsoft.com/office/drawing/2014/main" id="{4CACC01A-F086-53A0-126C-E01C3B6665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2608" y="3656802"/>
            <a:ext cx="914400" cy="914400"/>
          </a:xfrm>
          <a:prstGeom prst="rect">
            <a:avLst/>
          </a:prstGeom>
        </p:spPr>
      </p:pic>
      <p:pic>
        <p:nvPicPr>
          <p:cNvPr id="20" name="Graphic 19" descr="Network with solid fill">
            <a:extLst>
              <a:ext uri="{FF2B5EF4-FFF2-40B4-BE49-F238E27FC236}">
                <a16:creationId xmlns:a16="http://schemas.microsoft.com/office/drawing/2014/main" id="{37F8F46B-CA56-B78E-20AC-A54973523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37996" y="3711275"/>
            <a:ext cx="914400" cy="914400"/>
          </a:xfrm>
          <a:prstGeom prst="rect">
            <a:avLst/>
          </a:prstGeom>
        </p:spPr>
      </p:pic>
      <p:pic>
        <p:nvPicPr>
          <p:cNvPr id="21" name="Graphic 20" descr="Network with solid fill">
            <a:extLst>
              <a:ext uri="{FF2B5EF4-FFF2-40B4-BE49-F238E27FC236}">
                <a16:creationId xmlns:a16="http://schemas.microsoft.com/office/drawing/2014/main" id="{FD0D212D-E1B6-E303-E8F5-079116086E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68123" y="3711275"/>
            <a:ext cx="914400" cy="914400"/>
          </a:xfrm>
          <a:prstGeom prst="rect">
            <a:avLst/>
          </a:prstGeom>
        </p:spPr>
      </p:pic>
      <p:pic>
        <p:nvPicPr>
          <p:cNvPr id="22" name="Graphic 21" descr="Network with solid fill">
            <a:extLst>
              <a:ext uri="{FF2B5EF4-FFF2-40B4-BE49-F238E27FC236}">
                <a16:creationId xmlns:a16="http://schemas.microsoft.com/office/drawing/2014/main" id="{33ACFAA1-998A-D106-C652-90BF325C1A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8250" y="3711275"/>
            <a:ext cx="914400" cy="914400"/>
          </a:xfrm>
          <a:prstGeom prst="rect">
            <a:avLst/>
          </a:prstGeom>
        </p:spPr>
      </p:pic>
      <p:sp>
        <p:nvSpPr>
          <p:cNvPr id="23" name="Rounded Rectangle 22">
            <a:extLst>
              <a:ext uri="{FF2B5EF4-FFF2-40B4-BE49-F238E27FC236}">
                <a16:creationId xmlns:a16="http://schemas.microsoft.com/office/drawing/2014/main" id="{6E657450-78EB-5CAD-32FF-0F25BB722D2C}"/>
              </a:ext>
            </a:extLst>
          </p:cNvPr>
          <p:cNvSpPr/>
          <p:nvPr/>
        </p:nvSpPr>
        <p:spPr>
          <a:xfrm>
            <a:off x="3875590" y="2081050"/>
            <a:ext cx="130629" cy="3406845"/>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3606BD3-59F1-EB6F-DACC-809FDDBCF6AF}"/>
              </a:ext>
            </a:extLst>
          </p:cNvPr>
          <p:cNvSpPr txBox="1"/>
          <p:nvPr/>
        </p:nvSpPr>
        <p:spPr>
          <a:xfrm>
            <a:off x="4646822" y="4570546"/>
            <a:ext cx="3131162" cy="369332"/>
          </a:xfrm>
          <a:prstGeom prst="rect">
            <a:avLst/>
          </a:prstGeom>
          <a:noFill/>
        </p:spPr>
        <p:txBody>
          <a:bodyPr wrap="square">
            <a:spAutoFit/>
          </a:bodyPr>
          <a:lstStyle/>
          <a:p>
            <a:r>
              <a:rPr lang="en-US" dirty="0"/>
              <a:t>Seeds:  23, 105, 12 </a:t>
            </a:r>
          </a:p>
        </p:txBody>
      </p:sp>
      <p:sp>
        <p:nvSpPr>
          <p:cNvPr id="26" name="TextBox 25">
            <a:extLst>
              <a:ext uri="{FF2B5EF4-FFF2-40B4-BE49-F238E27FC236}">
                <a16:creationId xmlns:a16="http://schemas.microsoft.com/office/drawing/2014/main" id="{36B17A15-617F-E858-BA00-F52F9014B537}"/>
              </a:ext>
            </a:extLst>
          </p:cNvPr>
          <p:cNvSpPr txBox="1"/>
          <p:nvPr/>
        </p:nvSpPr>
        <p:spPr>
          <a:xfrm>
            <a:off x="1158942" y="4570546"/>
            <a:ext cx="2403778" cy="369332"/>
          </a:xfrm>
          <a:prstGeom prst="rect">
            <a:avLst/>
          </a:prstGeom>
          <a:noFill/>
        </p:spPr>
        <p:txBody>
          <a:bodyPr wrap="square">
            <a:spAutoFit/>
          </a:bodyPr>
          <a:lstStyle/>
          <a:p>
            <a:r>
              <a:rPr lang="en-US" dirty="0"/>
              <a:t>Seeds:  23, 105, 12 </a:t>
            </a:r>
          </a:p>
        </p:txBody>
      </p:sp>
      <p:sp>
        <p:nvSpPr>
          <p:cNvPr id="6" name="TextBox 5">
            <a:extLst>
              <a:ext uri="{FF2B5EF4-FFF2-40B4-BE49-F238E27FC236}">
                <a16:creationId xmlns:a16="http://schemas.microsoft.com/office/drawing/2014/main" id="{25233F5C-9228-6D52-543B-E9518244C56F}"/>
              </a:ext>
            </a:extLst>
          </p:cNvPr>
          <p:cNvSpPr txBox="1"/>
          <p:nvPr/>
        </p:nvSpPr>
        <p:spPr>
          <a:xfrm>
            <a:off x="9673389" y="5257"/>
            <a:ext cx="2518611" cy="369332"/>
          </a:xfrm>
          <a:prstGeom prst="rect">
            <a:avLst/>
          </a:prstGeom>
          <a:noFill/>
        </p:spPr>
        <p:txBody>
          <a:bodyPr wrap="square">
            <a:spAutoFit/>
          </a:bodyPr>
          <a:lstStyle/>
          <a:p>
            <a:r>
              <a:rPr lang="en-US" dirty="0"/>
              <a:t>Part I: Unsupervised</a:t>
            </a:r>
          </a:p>
        </p:txBody>
      </p:sp>
    </p:spTree>
    <p:extLst>
      <p:ext uri="{BB962C8B-B14F-4D97-AF65-F5344CB8AC3E}">
        <p14:creationId xmlns:p14="http://schemas.microsoft.com/office/powerpoint/2010/main" val="239905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p:txBody>
          <a:bodyPr/>
          <a:lstStyle/>
          <a:p>
            <a:r>
              <a:rPr lang="en-US" dirty="0"/>
              <a:t>Results: Unsupervised Clustering</a:t>
            </a:r>
          </a:p>
        </p:txBody>
      </p:sp>
      <p:sp>
        <p:nvSpPr>
          <p:cNvPr id="5" name="TextBox 4">
            <a:extLst>
              <a:ext uri="{FF2B5EF4-FFF2-40B4-BE49-F238E27FC236}">
                <a16:creationId xmlns:a16="http://schemas.microsoft.com/office/drawing/2014/main" id="{66D1AF77-1D90-8E38-AB64-8F095357754A}"/>
              </a:ext>
            </a:extLst>
          </p:cNvPr>
          <p:cNvSpPr txBox="1"/>
          <p:nvPr/>
        </p:nvSpPr>
        <p:spPr>
          <a:xfrm>
            <a:off x="4161588" y="1696955"/>
            <a:ext cx="6811211" cy="1477328"/>
          </a:xfrm>
          <a:prstGeom prst="rect">
            <a:avLst/>
          </a:prstGeom>
          <a:noFill/>
        </p:spPr>
        <p:txBody>
          <a:bodyPr wrap="square">
            <a:spAutoFit/>
          </a:bodyPr>
          <a:lstStyle/>
          <a:p>
            <a:r>
              <a:rPr lang="en-US" b="1" dirty="0"/>
              <a:t>Species S</a:t>
            </a:r>
            <a:endParaRPr lang="en-US" sz="1800" b="1" dirty="0"/>
          </a:p>
          <a:p>
            <a:pPr marL="285750" indent="-285750">
              <a:buFont typeface="Arial" panose="020B0604020202020204" pitchFamily="34" charset="0"/>
              <a:buChar char="•"/>
            </a:pPr>
            <a:r>
              <a:rPr lang="en-US" sz="1800" dirty="0"/>
              <a:t>Seed </a:t>
            </a:r>
            <a:r>
              <a:rPr lang="en-US" dirty="0"/>
              <a:t>23 =  17 clusters	Jaccard: 	</a:t>
            </a:r>
            <a:r>
              <a:rPr lang="en-US" sz="1800" dirty="0"/>
              <a:t>Runs 1 &amp; 2: </a:t>
            </a:r>
            <a:r>
              <a:rPr lang="en-US" dirty="0"/>
              <a:t>	0.417</a:t>
            </a:r>
          </a:p>
          <a:p>
            <a:pPr marL="285750" indent="-285750">
              <a:buFont typeface="Arial" panose="020B0604020202020204" pitchFamily="34" charset="0"/>
              <a:buChar char="•"/>
            </a:pPr>
            <a:r>
              <a:rPr lang="en-US" sz="1800" dirty="0"/>
              <a:t>Seed </a:t>
            </a:r>
            <a:r>
              <a:rPr lang="en-US" dirty="0"/>
              <a:t>105 =  8 clusters		</a:t>
            </a:r>
            <a:r>
              <a:rPr lang="en-US" sz="1800" dirty="0"/>
              <a:t>Runs 1 &amp; 3: </a:t>
            </a:r>
            <a:r>
              <a:rPr lang="en-US" dirty="0"/>
              <a:t>	0.412</a:t>
            </a:r>
          </a:p>
          <a:p>
            <a:pPr marL="285750" indent="-285750">
              <a:buFont typeface="Arial" panose="020B0604020202020204" pitchFamily="34" charset="0"/>
              <a:buChar char="•"/>
            </a:pPr>
            <a:r>
              <a:rPr lang="en-US" sz="1800" dirty="0"/>
              <a:t>Seed </a:t>
            </a:r>
            <a:r>
              <a:rPr lang="en-US" dirty="0"/>
              <a:t>12 = 7 clusters 		Runs 2 &amp; 3: 	0.875</a:t>
            </a:r>
          </a:p>
          <a:p>
            <a:endParaRPr lang="en-US" dirty="0"/>
          </a:p>
        </p:txBody>
      </p:sp>
      <p:sp>
        <p:nvSpPr>
          <p:cNvPr id="7" name="TextBox 6">
            <a:extLst>
              <a:ext uri="{FF2B5EF4-FFF2-40B4-BE49-F238E27FC236}">
                <a16:creationId xmlns:a16="http://schemas.microsoft.com/office/drawing/2014/main" id="{4659F812-6172-5A98-7CA2-074609F96D48}"/>
              </a:ext>
            </a:extLst>
          </p:cNvPr>
          <p:cNvSpPr txBox="1"/>
          <p:nvPr/>
        </p:nvSpPr>
        <p:spPr>
          <a:xfrm>
            <a:off x="4161589" y="3228425"/>
            <a:ext cx="6654801" cy="1477328"/>
          </a:xfrm>
          <a:prstGeom prst="rect">
            <a:avLst/>
          </a:prstGeom>
          <a:noFill/>
        </p:spPr>
        <p:txBody>
          <a:bodyPr wrap="square">
            <a:spAutoFit/>
          </a:bodyPr>
          <a:lstStyle/>
          <a:p>
            <a:r>
              <a:rPr lang="en-US" sz="1800" b="1" dirty="0"/>
              <a:t>Species P</a:t>
            </a:r>
          </a:p>
          <a:p>
            <a:pPr marL="285750" indent="-285750">
              <a:buFont typeface="Arial" panose="020B0604020202020204" pitchFamily="34" charset="0"/>
              <a:buChar char="•"/>
            </a:pPr>
            <a:r>
              <a:rPr lang="en-US" sz="1800" dirty="0"/>
              <a:t>Seed 23 =  12 clusters	Jaccard:	Runs 1 &amp; 2:  	</a:t>
            </a:r>
            <a:r>
              <a:rPr lang="en-US" dirty="0"/>
              <a:t>0.923</a:t>
            </a:r>
            <a:endParaRPr lang="en-US" sz="1800" dirty="0"/>
          </a:p>
          <a:p>
            <a:pPr marL="285750" indent="-285750">
              <a:buFont typeface="Arial" panose="020B0604020202020204" pitchFamily="34" charset="0"/>
              <a:buChar char="•"/>
            </a:pPr>
            <a:r>
              <a:rPr lang="en-US" sz="1800" dirty="0"/>
              <a:t>Seed 105 = 13 clusters		Runs 1 &amp; 3:	</a:t>
            </a:r>
            <a:r>
              <a:rPr lang="en-US" dirty="0"/>
              <a:t>0.923</a:t>
            </a:r>
            <a:endParaRPr lang="en-US" sz="1800" dirty="0"/>
          </a:p>
          <a:p>
            <a:pPr marL="285750" indent="-285750">
              <a:buFont typeface="Arial" panose="020B0604020202020204" pitchFamily="34" charset="0"/>
              <a:buChar char="•"/>
            </a:pPr>
            <a:r>
              <a:rPr lang="en-US" sz="1800" dirty="0"/>
              <a:t>Seed 12 = 13 clusters 		Runs 2 &amp; 3:	1</a:t>
            </a:r>
          </a:p>
          <a:p>
            <a:endParaRPr lang="en-US" dirty="0"/>
          </a:p>
        </p:txBody>
      </p:sp>
      <p:pic>
        <p:nvPicPr>
          <p:cNvPr id="12" name="Picture 11" descr="A blue square with white text and yellow dots&#10;&#10;Description automatically generated with medium confidence">
            <a:extLst>
              <a:ext uri="{FF2B5EF4-FFF2-40B4-BE49-F238E27FC236}">
                <a16:creationId xmlns:a16="http://schemas.microsoft.com/office/drawing/2014/main" id="{F2311016-6FA5-813C-5A18-C0C34FEC5E23}"/>
              </a:ext>
            </a:extLst>
          </p:cNvPr>
          <p:cNvPicPr>
            <a:picLocks noChangeAspect="1"/>
          </p:cNvPicPr>
          <p:nvPr/>
        </p:nvPicPr>
        <p:blipFill>
          <a:blip r:embed="rId2"/>
          <a:stretch>
            <a:fillRect/>
          </a:stretch>
        </p:blipFill>
        <p:spPr>
          <a:xfrm>
            <a:off x="1724662" y="3290543"/>
            <a:ext cx="2014221" cy="1574139"/>
          </a:xfrm>
          <a:prstGeom prst="rect">
            <a:avLst/>
          </a:prstGeom>
        </p:spPr>
      </p:pic>
      <p:pic>
        <p:nvPicPr>
          <p:cNvPr id="14" name="Picture 13" descr="A colorful squares with numbers and letters&#10;&#10;Description automatically generated with medium confidence">
            <a:extLst>
              <a:ext uri="{FF2B5EF4-FFF2-40B4-BE49-F238E27FC236}">
                <a16:creationId xmlns:a16="http://schemas.microsoft.com/office/drawing/2014/main" id="{74DFBE93-B74D-EB6D-2346-118DEEB0B145}"/>
              </a:ext>
            </a:extLst>
          </p:cNvPr>
          <p:cNvPicPr>
            <a:picLocks noChangeAspect="1"/>
          </p:cNvPicPr>
          <p:nvPr/>
        </p:nvPicPr>
        <p:blipFill>
          <a:blip r:embed="rId3"/>
          <a:stretch>
            <a:fillRect/>
          </a:stretch>
        </p:blipFill>
        <p:spPr>
          <a:xfrm>
            <a:off x="1724662" y="1638756"/>
            <a:ext cx="2014221" cy="1485901"/>
          </a:xfrm>
          <a:prstGeom prst="rect">
            <a:avLst/>
          </a:prstGeom>
        </p:spPr>
      </p:pic>
      <p:sp>
        <p:nvSpPr>
          <p:cNvPr id="15" name="TextBox 14">
            <a:extLst>
              <a:ext uri="{FF2B5EF4-FFF2-40B4-BE49-F238E27FC236}">
                <a16:creationId xmlns:a16="http://schemas.microsoft.com/office/drawing/2014/main" id="{B082FDBD-9921-54CD-72A9-3931230F686E}"/>
              </a:ext>
            </a:extLst>
          </p:cNvPr>
          <p:cNvSpPr txBox="1"/>
          <p:nvPr/>
        </p:nvSpPr>
        <p:spPr>
          <a:xfrm>
            <a:off x="814029" y="6388610"/>
            <a:ext cx="11377971" cy="600164"/>
          </a:xfrm>
          <a:prstGeom prst="rect">
            <a:avLst/>
          </a:prstGeom>
          <a:noFill/>
        </p:spPr>
        <p:txBody>
          <a:bodyPr wrap="square">
            <a:spAutoFit/>
          </a:bodyPr>
          <a:lstStyle/>
          <a:p>
            <a:r>
              <a:rPr lang="en-US" sz="1100" dirty="0">
                <a:latin typeface="Lato" panose="020F0502020204030203" pitchFamily="34" charset="0"/>
              </a:rPr>
              <a:t>Images above credited to: </a:t>
            </a:r>
            <a:r>
              <a:rPr lang="en-US" sz="1100" dirty="0">
                <a:effectLst/>
                <a:latin typeface="Lato" panose="020F0502020204030203" pitchFamily="34" charset="0"/>
              </a:rPr>
              <a:t> </a:t>
            </a:r>
            <a:r>
              <a:rPr lang="en-US" sz="1100" dirty="0" err="1">
                <a:effectLst/>
                <a:latin typeface="Lato" panose="020F0502020204030203" pitchFamily="34" charset="0"/>
              </a:rPr>
              <a:t>Buitrago-López</a:t>
            </a:r>
            <a:r>
              <a:rPr lang="en-US" sz="1100" dirty="0">
                <a:effectLst/>
                <a:latin typeface="Lato" panose="020F0502020204030203" pitchFamily="34" charset="0"/>
              </a:rPr>
              <a:t>, Cárdenas, et al. (2023). </a:t>
            </a:r>
            <a:r>
              <a:rPr lang="en-US" sz="1100" dirty="0">
                <a:effectLst/>
                <a:latin typeface="Lato" panose="020F0502020204030204" pitchFamily="34" charset="0"/>
              </a:rPr>
              <a:t>Disparate population and </a:t>
            </a:r>
            <a:r>
              <a:rPr lang="en-US" sz="1100" dirty="0" err="1">
                <a:effectLst/>
                <a:latin typeface="Lato" panose="020F0502020204030204" pitchFamily="34" charset="0"/>
              </a:rPr>
              <a:t>holobiont</a:t>
            </a:r>
            <a:r>
              <a:rPr lang="en-US" sz="1100" dirty="0">
                <a:effectLst/>
                <a:latin typeface="Lato" panose="020F0502020204030204" pitchFamily="34" charset="0"/>
              </a:rPr>
              <a:t> structure of pocilloporid corals across the Red Sea gradient demonstrate species-specific evolutionary trajectories. </a:t>
            </a:r>
            <a:r>
              <a:rPr lang="en-US" sz="1100" i="1" dirty="0">
                <a:effectLst/>
                <a:latin typeface="Lato" panose="020F0502020204030203" pitchFamily="34" charset="0"/>
              </a:rPr>
              <a:t>Molecular Ecology. </a:t>
            </a:r>
            <a:r>
              <a:rPr lang="en-US" sz="1100" dirty="0">
                <a:effectLst/>
                <a:latin typeface="Lato" panose="020F0502020204030203" pitchFamily="34" charset="0"/>
              </a:rPr>
              <a:t>2023;32:2151–2173. DOI: 10.1111/mec.16871 </a:t>
            </a:r>
            <a:endParaRPr lang="en-US" sz="1100" dirty="0"/>
          </a:p>
          <a:p>
            <a:endParaRPr lang="en-US" sz="1100" dirty="0"/>
          </a:p>
        </p:txBody>
      </p:sp>
      <p:sp>
        <p:nvSpPr>
          <p:cNvPr id="16" name="TextBox 15">
            <a:extLst>
              <a:ext uri="{FF2B5EF4-FFF2-40B4-BE49-F238E27FC236}">
                <a16:creationId xmlns:a16="http://schemas.microsoft.com/office/drawing/2014/main" id="{5F4C549E-FD1B-F3AB-3E31-727F1B7CB3D1}"/>
              </a:ext>
            </a:extLst>
          </p:cNvPr>
          <p:cNvSpPr txBox="1"/>
          <p:nvPr/>
        </p:nvSpPr>
        <p:spPr>
          <a:xfrm>
            <a:off x="9673389" y="5257"/>
            <a:ext cx="2518611" cy="369332"/>
          </a:xfrm>
          <a:prstGeom prst="rect">
            <a:avLst/>
          </a:prstGeom>
          <a:noFill/>
        </p:spPr>
        <p:txBody>
          <a:bodyPr wrap="square">
            <a:spAutoFit/>
          </a:bodyPr>
          <a:lstStyle/>
          <a:p>
            <a:r>
              <a:rPr lang="en-US" dirty="0"/>
              <a:t>Part I: Unsupervised</a:t>
            </a:r>
          </a:p>
        </p:txBody>
      </p:sp>
      <p:sp>
        <p:nvSpPr>
          <p:cNvPr id="10" name="TextBox 9">
            <a:extLst>
              <a:ext uri="{FF2B5EF4-FFF2-40B4-BE49-F238E27FC236}">
                <a16:creationId xmlns:a16="http://schemas.microsoft.com/office/drawing/2014/main" id="{E53BEA52-3FE6-78E4-13D9-44D7421F5EE6}"/>
              </a:ext>
            </a:extLst>
          </p:cNvPr>
          <p:cNvSpPr txBox="1"/>
          <p:nvPr/>
        </p:nvSpPr>
        <p:spPr>
          <a:xfrm>
            <a:off x="814029" y="5085516"/>
            <a:ext cx="11377971" cy="923330"/>
          </a:xfrm>
          <a:prstGeom prst="rect">
            <a:avLst/>
          </a:prstGeom>
          <a:noFill/>
        </p:spPr>
        <p:txBody>
          <a:bodyPr wrap="square">
            <a:spAutoFit/>
          </a:bodyPr>
          <a:lstStyle/>
          <a:p>
            <a:r>
              <a:rPr lang="en-US" sz="1800" dirty="0"/>
              <a:t>Jaccard Index calculations indicate </a:t>
            </a:r>
            <a:r>
              <a:rPr lang="en-US" sz="1800" dirty="0">
                <a:highlight>
                  <a:srgbClr val="FFFF00"/>
                </a:highlight>
              </a:rPr>
              <a:t>highly consistent clustering </a:t>
            </a:r>
            <a:r>
              <a:rPr lang="en-US" sz="1800" dirty="0"/>
              <a:t>for </a:t>
            </a:r>
            <a:r>
              <a:rPr lang="en-US" sz="1800" dirty="0">
                <a:highlight>
                  <a:srgbClr val="FFFF00"/>
                </a:highlight>
              </a:rPr>
              <a:t>Species P </a:t>
            </a:r>
            <a:r>
              <a:rPr lang="en-US" sz="1800" dirty="0"/>
              <a:t>in </a:t>
            </a:r>
            <a:r>
              <a:rPr lang="en-US" sz="1800" dirty="0">
                <a:highlight>
                  <a:srgbClr val="FFFF00"/>
                </a:highlight>
              </a:rPr>
              <a:t>3 out of 3 </a:t>
            </a:r>
            <a:r>
              <a:rPr lang="en-US" sz="1800" dirty="0"/>
              <a:t>random runs.  </a:t>
            </a:r>
          </a:p>
          <a:p>
            <a:endParaRPr lang="en-US" sz="1800" dirty="0"/>
          </a:p>
          <a:p>
            <a:r>
              <a:rPr lang="en-US" sz="1800" b="1" i="1" dirty="0">
                <a:highlight>
                  <a:srgbClr val="FFFF00"/>
                </a:highlight>
              </a:rPr>
              <a:t>Did Species P’s different genetic profile assist with more consistent clustering?  </a:t>
            </a:r>
            <a:r>
              <a:rPr lang="en-US" sz="1800" dirty="0">
                <a:highlight>
                  <a:srgbClr val="FFFF00"/>
                </a:highlight>
              </a:rPr>
              <a:t>This is a question for further research.</a:t>
            </a:r>
          </a:p>
        </p:txBody>
      </p:sp>
    </p:spTree>
    <p:extLst>
      <p:ext uri="{BB962C8B-B14F-4D97-AF65-F5344CB8AC3E}">
        <p14:creationId xmlns:p14="http://schemas.microsoft.com/office/powerpoint/2010/main" val="271939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4A2798C-FE16-471C-AE71-DDF1069FD67B}"/>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kern="1200">
                <a:solidFill>
                  <a:schemeClr val="tx1"/>
                </a:solidFill>
                <a:latin typeface="+mj-lt"/>
                <a:ea typeface="+mj-ea"/>
                <a:cs typeface="+mj-cs"/>
              </a:rPr>
              <a:t>Part II: Supervised</a:t>
            </a:r>
          </a:p>
        </p:txBody>
      </p:sp>
      <p:sp>
        <p:nvSpPr>
          <p:cNvPr id="3" name="Text Placeholder 2">
            <a:extLst>
              <a:ext uri="{FF2B5EF4-FFF2-40B4-BE49-F238E27FC236}">
                <a16:creationId xmlns:a16="http://schemas.microsoft.com/office/drawing/2014/main" id="{A235717D-4B1C-DBAD-CDAC-EBFB2C115F0F}"/>
              </a:ext>
            </a:extLst>
          </p:cNvPr>
          <p:cNvSpPr>
            <a:spLocks noGrp="1"/>
          </p:cNvSpPr>
          <p:nvPr>
            <p:ph type="body" idx="1"/>
          </p:nvPr>
        </p:nvSpPr>
        <p:spPr>
          <a:xfrm>
            <a:off x="3315031" y="4076802"/>
            <a:ext cx="5561938" cy="1534587"/>
          </a:xfrm>
        </p:spPr>
        <p:txBody>
          <a:bodyPr vert="horz" lIns="91440" tIns="45720" rIns="91440" bIns="45720" rtlCol="0">
            <a:normAutofit/>
          </a:bodyPr>
          <a:lstStyle/>
          <a:p>
            <a:pPr algn="ctr">
              <a:spcAft>
                <a:spcPts val="600"/>
              </a:spcAft>
            </a:pPr>
            <a:r>
              <a:rPr lang="en-US" kern="1200" dirty="0">
                <a:solidFill>
                  <a:schemeClr val="tx1"/>
                </a:solidFill>
                <a:latin typeface="+mn-lt"/>
                <a:ea typeface="+mn-ea"/>
                <a:cs typeface="+mn-cs"/>
              </a:rPr>
              <a:t>Client Question: </a:t>
            </a:r>
          </a:p>
          <a:p>
            <a:pPr algn="ctr">
              <a:spcAft>
                <a:spcPts val="600"/>
              </a:spcAft>
            </a:pPr>
            <a:r>
              <a:rPr lang="en-US" kern="1200" dirty="0">
                <a:solidFill>
                  <a:schemeClr val="tx1"/>
                </a:solidFill>
                <a:latin typeface="+mn-lt"/>
                <a:ea typeface="+mn-ea"/>
                <a:cs typeface="+mn-cs"/>
              </a:rPr>
              <a:t>Which ASVs are most associated </a:t>
            </a:r>
          </a:p>
          <a:p>
            <a:pPr algn="ctr">
              <a:spcAft>
                <a:spcPts val="600"/>
              </a:spcAft>
            </a:pPr>
            <a:r>
              <a:rPr lang="en-US" kern="1200" dirty="0">
                <a:solidFill>
                  <a:schemeClr val="tx1"/>
                </a:solidFill>
                <a:latin typeface="+mn-lt"/>
                <a:ea typeface="+mn-ea"/>
                <a:cs typeface="+mn-cs"/>
              </a:rPr>
              <a:t>with Clade C?</a:t>
            </a:r>
          </a:p>
        </p:txBody>
      </p:sp>
      <p:sp>
        <p:nvSpPr>
          <p:cNvPr id="27" name="Arc 2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Oval 2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626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blue and orange dots&#10;&#10;Description automatically generated">
            <a:extLst>
              <a:ext uri="{FF2B5EF4-FFF2-40B4-BE49-F238E27FC236}">
                <a16:creationId xmlns:a16="http://schemas.microsoft.com/office/drawing/2014/main" id="{49AB87C8-EB95-CE08-A63D-D80959F493A9}"/>
              </a:ext>
            </a:extLst>
          </p:cNvPr>
          <p:cNvPicPr>
            <a:picLocks noGrp="1" noChangeAspect="1"/>
          </p:cNvPicPr>
          <p:nvPr>
            <p:ph idx="1"/>
          </p:nvPr>
        </p:nvPicPr>
        <p:blipFill>
          <a:blip r:embed="rId2"/>
          <a:stretch>
            <a:fillRect/>
          </a:stretch>
        </p:blipFill>
        <p:spPr>
          <a:xfrm>
            <a:off x="1137043" y="1511376"/>
            <a:ext cx="8067522" cy="4981499"/>
          </a:xfrm>
          <a:prstGeom prst="rect">
            <a:avLst/>
          </a:prstGeom>
        </p:spPr>
      </p:pic>
      <p:sp>
        <p:nvSpPr>
          <p:cNvPr id="6" name="TextBox 5">
            <a:extLst>
              <a:ext uri="{FF2B5EF4-FFF2-40B4-BE49-F238E27FC236}">
                <a16:creationId xmlns:a16="http://schemas.microsoft.com/office/drawing/2014/main" id="{2FA21A94-B519-9C3C-5930-C5E7CF06D3C9}"/>
              </a:ext>
            </a:extLst>
          </p:cNvPr>
          <p:cNvSpPr txBox="1"/>
          <p:nvPr/>
        </p:nvSpPr>
        <p:spPr>
          <a:xfrm>
            <a:off x="9673389" y="2050556"/>
            <a:ext cx="2248535" cy="3599019"/>
          </a:xfrm>
          <a:prstGeom prst="rect">
            <a:avLst/>
          </a:prstGeom>
        </p:spPr>
        <p:txBody>
          <a:bodyPr vert="horz" lIns="91440" tIns="45720" rIns="91440" bIns="45720" rtlCol="0">
            <a:normAutofit/>
          </a:bodyPr>
          <a:lstStyle/>
          <a:p>
            <a:pPr>
              <a:lnSpc>
                <a:spcPct val="90000"/>
              </a:lnSpc>
              <a:spcAft>
                <a:spcPts val="600"/>
              </a:spcAft>
            </a:pPr>
            <a:r>
              <a:rPr lang="en-US" sz="2000" dirty="0"/>
              <a:t>0 = Non-Clade C</a:t>
            </a:r>
          </a:p>
          <a:p>
            <a:pPr>
              <a:lnSpc>
                <a:spcPct val="90000"/>
              </a:lnSpc>
              <a:spcAft>
                <a:spcPts val="600"/>
              </a:spcAft>
            </a:pPr>
            <a:r>
              <a:rPr lang="en-US" sz="2000" dirty="0"/>
              <a:t>1 = Clade C</a:t>
            </a:r>
          </a:p>
          <a:p>
            <a:pPr>
              <a:lnSpc>
                <a:spcPct val="90000"/>
              </a:lnSpc>
              <a:spcAft>
                <a:spcPts val="600"/>
              </a:spcAft>
            </a:pPr>
            <a:endParaRPr lang="en-US" sz="2000" dirty="0"/>
          </a:p>
          <a:p>
            <a:pPr>
              <a:lnSpc>
                <a:spcPct val="90000"/>
              </a:lnSpc>
              <a:spcAft>
                <a:spcPts val="600"/>
              </a:spcAft>
            </a:pPr>
            <a:r>
              <a:rPr lang="en-US" sz="2000" b="1" dirty="0">
                <a:solidFill>
                  <a:srgbClr val="C00000"/>
                </a:solidFill>
              </a:rPr>
              <a:t>Data are not linearly separable</a:t>
            </a:r>
          </a:p>
          <a:p>
            <a:pPr>
              <a:lnSpc>
                <a:spcPct val="90000"/>
              </a:lnSpc>
              <a:spcAft>
                <a:spcPts val="600"/>
              </a:spcAft>
            </a:pPr>
            <a:endParaRPr lang="en-US" sz="2000" dirty="0"/>
          </a:p>
          <a:p>
            <a:pPr>
              <a:lnSpc>
                <a:spcPct val="90000"/>
              </a:lnSpc>
              <a:spcAft>
                <a:spcPts val="600"/>
              </a:spcAft>
            </a:pPr>
            <a:r>
              <a:rPr lang="en-US" sz="2000" dirty="0"/>
              <a:t>ASVs = 3,226</a:t>
            </a:r>
          </a:p>
          <a:p>
            <a:pPr>
              <a:lnSpc>
                <a:spcPct val="90000"/>
              </a:lnSpc>
              <a:spcAft>
                <a:spcPts val="600"/>
              </a:spcAft>
            </a:pPr>
            <a:r>
              <a:rPr lang="en-US" sz="2000" dirty="0"/>
              <a:t>n = 278</a:t>
            </a:r>
          </a:p>
        </p:txBody>
      </p:sp>
      <p:sp>
        <p:nvSpPr>
          <p:cNvPr id="3" name="TextBox 2">
            <a:extLst>
              <a:ext uri="{FF2B5EF4-FFF2-40B4-BE49-F238E27FC236}">
                <a16:creationId xmlns:a16="http://schemas.microsoft.com/office/drawing/2014/main" id="{F637D535-C205-C322-679B-0B17A24F43B1}"/>
              </a:ext>
            </a:extLst>
          </p:cNvPr>
          <p:cNvSpPr txBox="1"/>
          <p:nvPr/>
        </p:nvSpPr>
        <p:spPr>
          <a:xfrm>
            <a:off x="9673389" y="5257"/>
            <a:ext cx="2518611" cy="369332"/>
          </a:xfrm>
          <a:prstGeom prst="rect">
            <a:avLst/>
          </a:prstGeom>
          <a:noFill/>
        </p:spPr>
        <p:txBody>
          <a:bodyPr wrap="square">
            <a:spAutoFit/>
          </a:bodyPr>
          <a:lstStyle/>
          <a:p>
            <a:r>
              <a:rPr lang="en-US" dirty="0"/>
              <a:t>Part II: Supervised</a:t>
            </a:r>
          </a:p>
        </p:txBody>
      </p:sp>
      <p:sp>
        <p:nvSpPr>
          <p:cNvPr id="4" name="Title 1">
            <a:extLst>
              <a:ext uri="{FF2B5EF4-FFF2-40B4-BE49-F238E27FC236}">
                <a16:creationId xmlns:a16="http://schemas.microsoft.com/office/drawing/2014/main" id="{BBBD9F20-8364-925C-8406-CCE14572B24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Clade C Bacteria</a:t>
            </a:r>
          </a:p>
        </p:txBody>
      </p:sp>
    </p:spTree>
    <p:extLst>
      <p:ext uri="{BB962C8B-B14F-4D97-AF65-F5344CB8AC3E}">
        <p14:creationId xmlns:p14="http://schemas.microsoft.com/office/powerpoint/2010/main" val="274733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FCFD-86FB-94C7-8328-1F48DB000EAA}"/>
              </a:ext>
            </a:extLst>
          </p:cNvPr>
          <p:cNvSpPr>
            <a:spLocks noGrp="1"/>
          </p:cNvSpPr>
          <p:nvPr>
            <p:ph type="title"/>
          </p:nvPr>
        </p:nvSpPr>
        <p:spPr>
          <a:xfrm>
            <a:off x="843788" y="704682"/>
            <a:ext cx="2316101" cy="1218161"/>
          </a:xfrm>
        </p:spPr>
        <p:txBody>
          <a:bodyPr>
            <a:normAutofit fontScale="90000"/>
          </a:bodyPr>
          <a:lstStyle/>
          <a:p>
            <a:r>
              <a:rPr lang="en-US" sz="3600" dirty="0"/>
              <a:t>Correlation Plot for Clade C Bacteria</a:t>
            </a:r>
            <a:endParaRPr lang="en-US" sz="2000" dirty="0"/>
          </a:p>
        </p:txBody>
      </p:sp>
      <p:pic>
        <p:nvPicPr>
          <p:cNvPr id="5" name="Content Placeholder 4" descr="A blue and white grid with red and white numbers&#10;&#10;Description automatically generated">
            <a:extLst>
              <a:ext uri="{FF2B5EF4-FFF2-40B4-BE49-F238E27FC236}">
                <a16:creationId xmlns:a16="http://schemas.microsoft.com/office/drawing/2014/main" id="{30CAFFBF-D61F-4323-ADD0-80C6AD1182F0}"/>
              </a:ext>
            </a:extLst>
          </p:cNvPr>
          <p:cNvPicPr>
            <a:picLocks noGrp="1" noChangeAspect="1"/>
          </p:cNvPicPr>
          <p:nvPr>
            <p:ph idx="1"/>
          </p:nvPr>
        </p:nvPicPr>
        <p:blipFill>
          <a:blip r:embed="rId2"/>
          <a:stretch>
            <a:fillRect/>
          </a:stretch>
        </p:blipFill>
        <p:spPr>
          <a:xfrm>
            <a:off x="3253335" y="89403"/>
            <a:ext cx="10018790" cy="6679193"/>
          </a:xfrm>
        </p:spPr>
      </p:pic>
      <p:sp>
        <p:nvSpPr>
          <p:cNvPr id="4" name="TextBox 3">
            <a:extLst>
              <a:ext uri="{FF2B5EF4-FFF2-40B4-BE49-F238E27FC236}">
                <a16:creationId xmlns:a16="http://schemas.microsoft.com/office/drawing/2014/main" id="{F67AF800-7BAE-BD86-90D2-37076214DFE7}"/>
              </a:ext>
            </a:extLst>
          </p:cNvPr>
          <p:cNvSpPr txBox="1"/>
          <p:nvPr/>
        </p:nvSpPr>
        <p:spPr>
          <a:xfrm>
            <a:off x="843788" y="2482064"/>
            <a:ext cx="3373649" cy="3539430"/>
          </a:xfrm>
          <a:prstGeom prst="rect">
            <a:avLst/>
          </a:prstGeom>
          <a:noFill/>
        </p:spPr>
        <p:txBody>
          <a:bodyPr wrap="square">
            <a:spAutoFit/>
          </a:bodyPr>
          <a:lstStyle/>
          <a:p>
            <a:pPr marL="285750" indent="-285750">
              <a:buFont typeface="Arial" panose="020B0604020202020204" pitchFamily="34" charset="0"/>
              <a:buChar char="•"/>
            </a:pPr>
            <a:r>
              <a:rPr lang="en-US" sz="1600" dirty="0"/>
              <a:t>Top 50 ASVs </a:t>
            </a:r>
            <a:br>
              <a:rPr lang="en-US" sz="1600" dirty="0"/>
            </a:br>
            <a:r>
              <a:rPr lang="en-US" sz="1600" dirty="0"/>
              <a:t>in Clade C  from Principal Components Analysis (PCA) </a:t>
            </a:r>
            <a:br>
              <a:rPr lang="en-US" sz="1600" dirty="0"/>
            </a:br>
            <a:r>
              <a:rPr lang="en-US" sz="1600" dirty="0"/>
              <a:t>Dimension 1 (</a:t>
            </a:r>
            <a:r>
              <a:rPr lang="en-US" sz="1600" dirty="0">
                <a:highlight>
                  <a:srgbClr val="FFFF00"/>
                </a:highlight>
              </a:rPr>
              <a:t>very different </a:t>
            </a:r>
            <a:r>
              <a:rPr lang="en-US" sz="1600" dirty="0"/>
              <a:t>from overall plot in slide 8) </a:t>
            </a:r>
          </a:p>
          <a:p>
            <a:endParaRPr lang="en-US" sz="1600" dirty="0"/>
          </a:p>
          <a:p>
            <a:pPr marL="285750" indent="-285750">
              <a:buFont typeface="Arial" panose="020B0604020202020204" pitchFamily="34" charset="0"/>
              <a:buChar char="•"/>
            </a:pPr>
            <a:r>
              <a:rPr lang="en-US" sz="1600" dirty="0"/>
              <a:t>These top 50 seem either </a:t>
            </a:r>
            <a:r>
              <a:rPr lang="en-US" sz="1600" b="1" i="1" dirty="0">
                <a:solidFill>
                  <a:srgbClr val="0043FF"/>
                </a:solidFill>
              </a:rPr>
              <a:t>positively</a:t>
            </a:r>
            <a:r>
              <a:rPr lang="en-US" sz="1600" dirty="0"/>
              <a:t> correlated or not really at all.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Pretty much </a:t>
            </a:r>
            <a:r>
              <a:rPr lang="en-US" sz="1600" b="1" dirty="0">
                <a:solidFill>
                  <a:srgbClr val="C00000"/>
                </a:solidFill>
              </a:rPr>
              <a:t>none</a:t>
            </a:r>
            <a:r>
              <a:rPr lang="en-US" sz="1600" dirty="0"/>
              <a:t> here seem to be </a:t>
            </a:r>
            <a:r>
              <a:rPr lang="en-US" sz="1600" b="1" dirty="0">
                <a:solidFill>
                  <a:srgbClr val="C00000"/>
                </a:solidFill>
              </a:rPr>
              <a:t>negatively</a:t>
            </a:r>
            <a:r>
              <a:rPr lang="en-US" sz="1600" dirty="0"/>
              <a:t> correlated, at least in this plot. </a:t>
            </a:r>
          </a:p>
          <a:p>
            <a:pPr marL="285750" indent="-285750">
              <a:buFont typeface="Arial" panose="020B0604020202020204" pitchFamily="34" charset="0"/>
              <a:buChar char="•"/>
            </a:pPr>
            <a:endParaRPr lang="en-US" sz="1600" dirty="0"/>
          </a:p>
        </p:txBody>
      </p:sp>
      <p:sp>
        <p:nvSpPr>
          <p:cNvPr id="3" name="TextBox 2">
            <a:extLst>
              <a:ext uri="{FF2B5EF4-FFF2-40B4-BE49-F238E27FC236}">
                <a16:creationId xmlns:a16="http://schemas.microsoft.com/office/drawing/2014/main" id="{3B6D9F5F-6D44-D098-D055-F36B253ECD28}"/>
              </a:ext>
            </a:extLst>
          </p:cNvPr>
          <p:cNvSpPr txBox="1"/>
          <p:nvPr/>
        </p:nvSpPr>
        <p:spPr>
          <a:xfrm>
            <a:off x="12001" y="6399264"/>
            <a:ext cx="2518611" cy="369332"/>
          </a:xfrm>
          <a:prstGeom prst="rect">
            <a:avLst/>
          </a:prstGeom>
          <a:noFill/>
        </p:spPr>
        <p:txBody>
          <a:bodyPr wrap="square">
            <a:spAutoFit/>
          </a:bodyPr>
          <a:lstStyle/>
          <a:p>
            <a:r>
              <a:rPr lang="en-US" dirty="0"/>
              <a:t>Part II: Supervised</a:t>
            </a:r>
          </a:p>
        </p:txBody>
      </p:sp>
    </p:spTree>
    <p:extLst>
      <p:ext uri="{BB962C8B-B14F-4D97-AF65-F5344CB8AC3E}">
        <p14:creationId xmlns:p14="http://schemas.microsoft.com/office/powerpoint/2010/main" val="1862051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a:xfrm>
            <a:off x="841248" y="256032"/>
            <a:ext cx="10506456" cy="1014984"/>
          </a:xfrm>
        </p:spPr>
        <p:txBody>
          <a:bodyPr anchor="b">
            <a:normAutofit/>
          </a:bodyPr>
          <a:lstStyle/>
          <a:p>
            <a:r>
              <a:rPr lang="en-US"/>
              <a:t>Methods of Classification:</a:t>
            </a:r>
            <a:endParaRPr lang="en-US" dirty="0"/>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4C5BD46-2907-FA54-0946-BEF37835A641}"/>
              </a:ext>
            </a:extLst>
          </p:cNvPr>
          <p:cNvSpPr>
            <a:spLocks/>
          </p:cNvSpPr>
          <p:nvPr/>
        </p:nvSpPr>
        <p:spPr>
          <a:xfrm>
            <a:off x="1114816" y="2390266"/>
            <a:ext cx="7365305" cy="3348483"/>
          </a:xfrm>
          <a:prstGeom prst="rect">
            <a:avLst/>
          </a:prstGeom>
        </p:spPr>
        <p:txBody>
          <a:bodyPr>
            <a:noAutofit/>
          </a:bodyPr>
          <a:lstStyle/>
          <a:p>
            <a:pPr defTabSz="621792">
              <a:lnSpc>
                <a:spcPct val="120000"/>
              </a:lnSpc>
              <a:spcAft>
                <a:spcPts val="600"/>
              </a:spcAft>
            </a:pPr>
            <a:r>
              <a:rPr lang="en-US" kern="1200" dirty="0">
                <a:solidFill>
                  <a:schemeClr val="tx1"/>
                </a:solidFill>
                <a:latin typeface="+mn-lt"/>
                <a:ea typeface="+mn-ea"/>
                <a:cs typeface="+mn-cs"/>
              </a:rPr>
              <a:t>All model methods were run with the top 1000, 500, and 200  ASVs </a:t>
            </a:r>
            <a:r>
              <a:rPr lang="en-US" kern="1200" dirty="0">
                <a:solidFill>
                  <a:schemeClr val="tx1"/>
                </a:solidFill>
                <a:highlight>
                  <a:srgbClr val="FFFF00"/>
                </a:highlight>
                <a:latin typeface="+mn-lt"/>
                <a:ea typeface="+mn-ea"/>
                <a:cs typeface="+mn-cs"/>
              </a:rPr>
              <a:t>in order of PCA results for Clade C </a:t>
            </a:r>
            <a:r>
              <a:rPr lang="en-US" kern="1200" dirty="0">
                <a:solidFill>
                  <a:schemeClr val="tx1"/>
                </a:solidFill>
                <a:latin typeface="+mn-lt"/>
                <a:ea typeface="+mn-ea"/>
                <a:cs typeface="+mn-cs"/>
              </a:rPr>
              <a:t>in Dimension 1 to reduce dimensionality and multicollinearity in modeling.</a:t>
            </a:r>
          </a:p>
          <a:p>
            <a:pPr defTabSz="621792">
              <a:lnSpc>
                <a:spcPct val="120000"/>
              </a:lnSpc>
              <a:spcAft>
                <a:spcPts val="600"/>
              </a:spcAft>
            </a:pPr>
            <a:endParaRPr lang="en-US" kern="1200" dirty="0">
              <a:solidFill>
                <a:schemeClr val="tx1"/>
              </a:solidFill>
              <a:latin typeface="+mn-lt"/>
              <a:ea typeface="+mn-ea"/>
              <a:cs typeface="+mn-cs"/>
            </a:endParaRPr>
          </a:p>
          <a:p>
            <a:pPr marL="285750" indent="-285750" defTabSz="621792">
              <a:lnSpc>
                <a:spcPct val="120000"/>
              </a:lnSpc>
              <a:spcAft>
                <a:spcPts val="600"/>
              </a:spcAft>
              <a:buFont typeface="Arial" panose="020B0604020202020204" pitchFamily="34" charset="0"/>
              <a:buChar char="•"/>
            </a:pPr>
            <a:r>
              <a:rPr lang="en-US" kern="1200" dirty="0">
                <a:solidFill>
                  <a:schemeClr val="tx1"/>
                </a:solidFill>
                <a:latin typeface="+mn-lt"/>
                <a:ea typeface="+mn-ea"/>
                <a:cs typeface="+mn-cs"/>
              </a:rPr>
              <a:t>Ridge</a:t>
            </a:r>
          </a:p>
          <a:p>
            <a:pPr marL="285750" indent="-285750" defTabSz="621792">
              <a:lnSpc>
                <a:spcPct val="120000"/>
              </a:lnSpc>
              <a:spcAft>
                <a:spcPts val="600"/>
              </a:spcAft>
              <a:buFont typeface="Arial" panose="020B0604020202020204" pitchFamily="34" charset="0"/>
              <a:buChar char="•"/>
            </a:pPr>
            <a:r>
              <a:rPr lang="en-US" kern="1200" dirty="0">
                <a:solidFill>
                  <a:schemeClr val="tx1"/>
                </a:solidFill>
                <a:latin typeface="+mn-lt"/>
                <a:ea typeface="+mn-ea"/>
                <a:cs typeface="+mn-cs"/>
              </a:rPr>
              <a:t>Lasso</a:t>
            </a:r>
          </a:p>
          <a:p>
            <a:pPr marL="285750" indent="-285750" defTabSz="621792">
              <a:lnSpc>
                <a:spcPct val="120000"/>
              </a:lnSpc>
              <a:spcAft>
                <a:spcPts val="600"/>
              </a:spcAft>
              <a:buFont typeface="Arial" panose="020B0604020202020204" pitchFamily="34" charset="0"/>
              <a:buChar char="•"/>
            </a:pPr>
            <a:r>
              <a:rPr lang="en-US" kern="1200" dirty="0">
                <a:solidFill>
                  <a:schemeClr val="tx1"/>
                </a:solidFill>
                <a:latin typeface="+mn-lt"/>
                <a:ea typeface="+mn-ea"/>
                <a:cs typeface="+mn-cs"/>
              </a:rPr>
              <a:t>Random Forest</a:t>
            </a:r>
          </a:p>
          <a:p>
            <a:pPr marL="285750" indent="-285750" defTabSz="621792">
              <a:lnSpc>
                <a:spcPct val="120000"/>
              </a:lnSpc>
              <a:spcAft>
                <a:spcPts val="600"/>
              </a:spcAft>
              <a:buFont typeface="Arial" panose="020B0604020202020204" pitchFamily="34" charset="0"/>
              <a:buChar char="•"/>
            </a:pPr>
            <a:r>
              <a:rPr lang="en-US" kern="1200" dirty="0">
                <a:solidFill>
                  <a:schemeClr val="tx1"/>
                </a:solidFill>
                <a:latin typeface="+mn-lt"/>
                <a:ea typeface="+mn-ea"/>
                <a:cs typeface="+mn-cs"/>
              </a:rPr>
              <a:t>Boosted Trees</a:t>
            </a:r>
          </a:p>
          <a:p>
            <a:pPr defTabSz="621792">
              <a:lnSpc>
                <a:spcPct val="120000"/>
              </a:lnSpc>
              <a:spcAft>
                <a:spcPts val="600"/>
              </a:spcAft>
            </a:pPr>
            <a:endParaRPr lang="en-US" kern="1200" dirty="0">
              <a:solidFill>
                <a:schemeClr val="tx1"/>
              </a:solidFill>
              <a:latin typeface="+mn-lt"/>
              <a:ea typeface="+mn-ea"/>
              <a:cs typeface="+mn-cs"/>
            </a:endParaRPr>
          </a:p>
          <a:p>
            <a:pPr defTabSz="621792">
              <a:lnSpc>
                <a:spcPct val="120000"/>
              </a:lnSpc>
              <a:spcAft>
                <a:spcPts val="600"/>
              </a:spcAft>
            </a:pPr>
            <a:r>
              <a:rPr lang="en-US" kern="1200" dirty="0">
                <a:solidFill>
                  <a:schemeClr val="tx1"/>
                </a:solidFill>
                <a:latin typeface="+mn-lt"/>
                <a:ea typeface="+mn-ea"/>
                <a:cs typeface="+mn-cs"/>
              </a:rPr>
              <a:t>Model methods were chosen based on Literature Review for </a:t>
            </a:r>
            <a:r>
              <a:rPr lang="en-US" kern="1200" dirty="0">
                <a:solidFill>
                  <a:schemeClr val="tx1"/>
                </a:solidFill>
                <a:highlight>
                  <a:srgbClr val="FFFF00"/>
                </a:highlight>
                <a:latin typeface="+mn-lt"/>
                <a:ea typeface="+mn-ea"/>
                <a:cs typeface="+mn-cs"/>
              </a:rPr>
              <a:t>interpretability</a:t>
            </a:r>
            <a:r>
              <a:rPr lang="en-US" kern="1200" dirty="0">
                <a:solidFill>
                  <a:schemeClr val="tx1"/>
                </a:solidFill>
                <a:latin typeface="+mn-lt"/>
                <a:ea typeface="+mn-ea"/>
                <a:cs typeface="+mn-cs"/>
              </a:rPr>
              <a:t>. </a:t>
            </a:r>
            <a:endParaRPr lang="en-US" dirty="0"/>
          </a:p>
        </p:txBody>
      </p:sp>
      <p:pic>
        <p:nvPicPr>
          <p:cNvPr id="5" name="Graphic 4" descr="Canyon scene with solid fill">
            <a:extLst>
              <a:ext uri="{FF2B5EF4-FFF2-40B4-BE49-F238E27FC236}">
                <a16:creationId xmlns:a16="http://schemas.microsoft.com/office/drawing/2014/main" id="{EA71272B-37D3-3BB8-E6C9-526E681ABE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0519" y="3429000"/>
            <a:ext cx="1436470" cy="1436470"/>
          </a:xfrm>
          <a:prstGeom prst="rect">
            <a:avLst/>
          </a:prstGeom>
        </p:spPr>
      </p:pic>
      <p:sp>
        <p:nvSpPr>
          <p:cNvPr id="4" name="TextBox 3">
            <a:extLst>
              <a:ext uri="{FF2B5EF4-FFF2-40B4-BE49-F238E27FC236}">
                <a16:creationId xmlns:a16="http://schemas.microsoft.com/office/drawing/2014/main" id="{479D6136-16CD-24B0-820C-1C175F908B6C}"/>
              </a:ext>
            </a:extLst>
          </p:cNvPr>
          <p:cNvSpPr txBox="1"/>
          <p:nvPr/>
        </p:nvSpPr>
        <p:spPr>
          <a:xfrm>
            <a:off x="9673389" y="5257"/>
            <a:ext cx="2518611" cy="369332"/>
          </a:xfrm>
          <a:prstGeom prst="rect">
            <a:avLst/>
          </a:prstGeom>
          <a:noFill/>
        </p:spPr>
        <p:txBody>
          <a:bodyPr wrap="square">
            <a:spAutoFit/>
          </a:bodyPr>
          <a:lstStyle/>
          <a:p>
            <a:r>
              <a:rPr lang="en-US" dirty="0"/>
              <a:t>Part II: Supervised</a:t>
            </a:r>
          </a:p>
        </p:txBody>
      </p:sp>
    </p:spTree>
    <p:extLst>
      <p:ext uri="{BB962C8B-B14F-4D97-AF65-F5344CB8AC3E}">
        <p14:creationId xmlns:p14="http://schemas.microsoft.com/office/powerpoint/2010/main" val="3809379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133E-206D-D6D4-39D2-A9E66CBB1D8C}"/>
              </a:ext>
            </a:extLst>
          </p:cNvPr>
          <p:cNvSpPr>
            <a:spLocks noGrp="1"/>
          </p:cNvSpPr>
          <p:nvPr>
            <p:ph type="title"/>
          </p:nvPr>
        </p:nvSpPr>
        <p:spPr>
          <a:xfrm>
            <a:off x="2206156" y="330439"/>
            <a:ext cx="4945855" cy="1325563"/>
          </a:xfrm>
        </p:spPr>
        <p:txBody>
          <a:bodyPr/>
          <a:lstStyle/>
          <a:p>
            <a:r>
              <a:rPr lang="en-US" dirty="0"/>
              <a:t>Ridge &amp; Lasso Comparison</a:t>
            </a:r>
          </a:p>
        </p:txBody>
      </p:sp>
      <p:sp>
        <p:nvSpPr>
          <p:cNvPr id="3" name="Text Placeholder 2">
            <a:extLst>
              <a:ext uri="{FF2B5EF4-FFF2-40B4-BE49-F238E27FC236}">
                <a16:creationId xmlns:a16="http://schemas.microsoft.com/office/drawing/2014/main" id="{FC1ABFD9-A265-F0DA-D4EE-1DB68881D025}"/>
              </a:ext>
            </a:extLst>
          </p:cNvPr>
          <p:cNvSpPr>
            <a:spLocks noGrp="1"/>
          </p:cNvSpPr>
          <p:nvPr>
            <p:ph type="body" idx="1"/>
          </p:nvPr>
        </p:nvSpPr>
        <p:spPr>
          <a:xfrm>
            <a:off x="387863" y="2270683"/>
            <a:ext cx="5157787" cy="823912"/>
          </a:xfrm>
        </p:spPr>
        <p:txBody>
          <a:bodyPr/>
          <a:lstStyle/>
          <a:p>
            <a:r>
              <a:rPr lang="en-US" dirty="0">
                <a:highlight>
                  <a:srgbClr val="FFFF00"/>
                </a:highlight>
              </a:rPr>
              <a:t>Ridge - </a:t>
            </a:r>
            <a:r>
              <a:rPr lang="en-US" sz="2400" dirty="0">
                <a:highlight>
                  <a:srgbClr val="FFFF00"/>
                </a:highlight>
              </a:rPr>
              <a:t>Recommended model</a:t>
            </a:r>
          </a:p>
        </p:txBody>
      </p:sp>
      <p:sp>
        <p:nvSpPr>
          <p:cNvPr id="4" name="Content Placeholder 3">
            <a:extLst>
              <a:ext uri="{FF2B5EF4-FFF2-40B4-BE49-F238E27FC236}">
                <a16:creationId xmlns:a16="http://schemas.microsoft.com/office/drawing/2014/main" id="{C65C5874-851A-89B3-C4FD-BE98C3B28249}"/>
              </a:ext>
            </a:extLst>
          </p:cNvPr>
          <p:cNvSpPr>
            <a:spLocks noGrp="1"/>
          </p:cNvSpPr>
          <p:nvPr>
            <p:ph sz="half" idx="2"/>
          </p:nvPr>
        </p:nvSpPr>
        <p:spPr>
          <a:xfrm>
            <a:off x="387863" y="3260489"/>
            <a:ext cx="4160042" cy="3684588"/>
          </a:xfrm>
        </p:spPr>
        <p:txBody>
          <a:bodyPr>
            <a:normAutofit/>
          </a:bodyPr>
          <a:lstStyle/>
          <a:p>
            <a:r>
              <a:rPr lang="en-US" sz="2400" dirty="0">
                <a:highlight>
                  <a:srgbClr val="FFFF00"/>
                </a:highlight>
              </a:rPr>
              <a:t>Keeps</a:t>
            </a:r>
            <a:r>
              <a:rPr lang="en-US" sz="2400" dirty="0"/>
              <a:t> all predictors</a:t>
            </a:r>
          </a:p>
          <a:p>
            <a:r>
              <a:rPr lang="en-US" sz="2400" dirty="0">
                <a:highlight>
                  <a:srgbClr val="FFFF00"/>
                </a:highlight>
              </a:rPr>
              <a:t>Shrinks</a:t>
            </a:r>
            <a:r>
              <a:rPr lang="en-US" sz="2400" dirty="0"/>
              <a:t> least relevant predictors by </a:t>
            </a:r>
            <a:r>
              <a:rPr lang="en-US" sz="2400" b="1" dirty="0">
                <a:solidFill>
                  <a:srgbClr val="0070C0"/>
                </a:solidFill>
              </a:rPr>
              <a:t>approaching 0</a:t>
            </a:r>
          </a:p>
          <a:p>
            <a:r>
              <a:rPr lang="en-US" sz="2400" dirty="0"/>
              <a:t>‘Best’ Ridge 200 resulted in </a:t>
            </a:r>
            <a:r>
              <a:rPr lang="en-US" sz="2400" dirty="0">
                <a:highlight>
                  <a:srgbClr val="FFFF00"/>
                </a:highlight>
              </a:rPr>
              <a:t>208</a:t>
            </a:r>
            <a:r>
              <a:rPr lang="en-US" sz="2400" dirty="0"/>
              <a:t> non-zero predictors (including Intercept), of which </a:t>
            </a:r>
            <a:r>
              <a:rPr lang="en-US" sz="2400" dirty="0">
                <a:highlight>
                  <a:srgbClr val="FFFF00"/>
                </a:highlight>
              </a:rPr>
              <a:t>200</a:t>
            </a:r>
            <a:r>
              <a:rPr lang="en-US" sz="2400" dirty="0"/>
              <a:t> are ASVs</a:t>
            </a:r>
          </a:p>
          <a:p>
            <a:r>
              <a:rPr lang="en-US" sz="2400" dirty="0"/>
              <a:t>Error rate: 15.5 %</a:t>
            </a:r>
          </a:p>
        </p:txBody>
      </p:sp>
      <p:sp>
        <p:nvSpPr>
          <p:cNvPr id="5" name="Text Placeholder 4">
            <a:extLst>
              <a:ext uri="{FF2B5EF4-FFF2-40B4-BE49-F238E27FC236}">
                <a16:creationId xmlns:a16="http://schemas.microsoft.com/office/drawing/2014/main" id="{591DE6E3-B53E-475A-D5BF-E52FCD8FD8EA}"/>
              </a:ext>
            </a:extLst>
          </p:cNvPr>
          <p:cNvSpPr>
            <a:spLocks noGrp="1"/>
          </p:cNvSpPr>
          <p:nvPr>
            <p:ph type="body" sz="quarter" idx="3"/>
          </p:nvPr>
        </p:nvSpPr>
        <p:spPr>
          <a:xfrm>
            <a:off x="4924537" y="2270683"/>
            <a:ext cx="5183188" cy="823912"/>
          </a:xfrm>
        </p:spPr>
        <p:txBody>
          <a:bodyPr/>
          <a:lstStyle/>
          <a:p>
            <a:r>
              <a:rPr lang="en-US" dirty="0"/>
              <a:t>Lasso</a:t>
            </a:r>
          </a:p>
        </p:txBody>
      </p:sp>
      <p:sp>
        <p:nvSpPr>
          <p:cNvPr id="6" name="Content Placeholder 5">
            <a:extLst>
              <a:ext uri="{FF2B5EF4-FFF2-40B4-BE49-F238E27FC236}">
                <a16:creationId xmlns:a16="http://schemas.microsoft.com/office/drawing/2014/main" id="{A346BA4B-3626-ABB6-66A1-DC1AFBE69B1F}"/>
              </a:ext>
            </a:extLst>
          </p:cNvPr>
          <p:cNvSpPr>
            <a:spLocks noGrp="1"/>
          </p:cNvSpPr>
          <p:nvPr>
            <p:ph sz="quarter" idx="4"/>
          </p:nvPr>
        </p:nvSpPr>
        <p:spPr>
          <a:xfrm>
            <a:off x="4882078" y="3260489"/>
            <a:ext cx="5182390" cy="2930524"/>
          </a:xfrm>
        </p:spPr>
        <p:txBody>
          <a:bodyPr>
            <a:noAutofit/>
          </a:bodyPr>
          <a:lstStyle/>
          <a:p>
            <a:r>
              <a:rPr lang="en-US" sz="2400" dirty="0"/>
              <a:t>Selects only relevant predictors</a:t>
            </a:r>
          </a:p>
          <a:p>
            <a:r>
              <a:rPr lang="en-US" sz="2400" b="1" dirty="0">
                <a:solidFill>
                  <a:srgbClr val="7A0705"/>
                </a:solidFill>
                <a:highlight>
                  <a:srgbClr val="FFFF00"/>
                </a:highlight>
              </a:rPr>
              <a:t>Deselects</a:t>
            </a:r>
            <a:r>
              <a:rPr lang="en-US" sz="2400" dirty="0"/>
              <a:t> by setting </a:t>
            </a:r>
            <a:r>
              <a:rPr lang="en-US" sz="2400" b="1" dirty="0">
                <a:solidFill>
                  <a:srgbClr val="C00000"/>
                </a:solidFill>
              </a:rPr>
              <a:t>coefficients = 0 </a:t>
            </a:r>
            <a:r>
              <a:rPr lang="en-US" sz="2400" dirty="0"/>
              <a:t>This</a:t>
            </a:r>
            <a:r>
              <a:rPr lang="en-US" sz="2400" b="1" dirty="0">
                <a:solidFill>
                  <a:srgbClr val="C00000"/>
                </a:solidFill>
              </a:rPr>
              <a:t> </a:t>
            </a:r>
            <a:r>
              <a:rPr lang="en-US" sz="2400" dirty="0"/>
              <a:t>cancels out certain ASVs as predictors, often used as variable selection.</a:t>
            </a:r>
          </a:p>
          <a:p>
            <a:r>
              <a:rPr lang="en-US" sz="2400" dirty="0"/>
              <a:t>‘Best’ Lasso 1000 resulted in </a:t>
            </a:r>
            <a:r>
              <a:rPr lang="en-US" sz="2400" dirty="0">
                <a:highlight>
                  <a:srgbClr val="FFFF00"/>
                </a:highlight>
              </a:rPr>
              <a:t>24</a:t>
            </a:r>
            <a:r>
              <a:rPr lang="en-US" sz="2400" dirty="0"/>
              <a:t> non-zero predictors (including Intercept), of which </a:t>
            </a:r>
            <a:r>
              <a:rPr lang="en-US" sz="2400" dirty="0">
                <a:highlight>
                  <a:srgbClr val="FFFF00"/>
                </a:highlight>
              </a:rPr>
              <a:t>17</a:t>
            </a:r>
            <a:r>
              <a:rPr lang="en-US" sz="2400" dirty="0"/>
              <a:t> are ASVs</a:t>
            </a:r>
          </a:p>
          <a:p>
            <a:r>
              <a:rPr lang="en-US" sz="2400" dirty="0"/>
              <a:t>Error rate: 15.1 % </a:t>
            </a:r>
          </a:p>
        </p:txBody>
      </p:sp>
      <p:pic>
        <p:nvPicPr>
          <p:cNvPr id="8" name="Picture 7" descr="A diagram of mathematical equations&#10;&#10;Description automatically generated with medium confidence">
            <a:extLst>
              <a:ext uri="{FF2B5EF4-FFF2-40B4-BE49-F238E27FC236}">
                <a16:creationId xmlns:a16="http://schemas.microsoft.com/office/drawing/2014/main" id="{44A9DEE4-B4A7-A8BF-A4B5-81AD8C56A227}"/>
              </a:ext>
            </a:extLst>
          </p:cNvPr>
          <p:cNvPicPr>
            <a:picLocks noChangeAspect="1"/>
          </p:cNvPicPr>
          <p:nvPr/>
        </p:nvPicPr>
        <p:blipFill>
          <a:blip r:embed="rId2"/>
          <a:stretch>
            <a:fillRect/>
          </a:stretch>
        </p:blipFill>
        <p:spPr>
          <a:xfrm>
            <a:off x="6713027" y="312977"/>
            <a:ext cx="5157786" cy="2653560"/>
          </a:xfrm>
          <a:prstGeom prst="rect">
            <a:avLst/>
          </a:prstGeom>
        </p:spPr>
      </p:pic>
      <p:sp>
        <p:nvSpPr>
          <p:cNvPr id="10" name="TextBox 9">
            <a:extLst>
              <a:ext uri="{FF2B5EF4-FFF2-40B4-BE49-F238E27FC236}">
                <a16:creationId xmlns:a16="http://schemas.microsoft.com/office/drawing/2014/main" id="{8A6A1D3B-BAC8-4DBB-744B-D5D484787176}"/>
              </a:ext>
            </a:extLst>
          </p:cNvPr>
          <p:cNvSpPr txBox="1"/>
          <p:nvPr/>
        </p:nvSpPr>
        <p:spPr>
          <a:xfrm>
            <a:off x="9972674" y="6536063"/>
            <a:ext cx="2728913" cy="261610"/>
          </a:xfrm>
          <a:prstGeom prst="rect">
            <a:avLst/>
          </a:prstGeom>
          <a:noFill/>
        </p:spPr>
        <p:txBody>
          <a:bodyPr wrap="square">
            <a:spAutoFit/>
          </a:bodyPr>
          <a:lstStyle/>
          <a:p>
            <a:r>
              <a:rPr lang="en-US" sz="1100" dirty="0"/>
              <a:t>Image credit: </a:t>
            </a:r>
            <a:r>
              <a:rPr lang="en-US" sz="1100" dirty="0">
                <a:hlinkClick r:id="rId3"/>
              </a:rPr>
              <a:t>Towards Data Science</a:t>
            </a:r>
            <a:endParaRPr lang="en-US" sz="1100" dirty="0"/>
          </a:p>
        </p:txBody>
      </p:sp>
      <p:pic>
        <p:nvPicPr>
          <p:cNvPr id="12" name="Graphic 11" descr="Weights Uneven with solid fill">
            <a:extLst>
              <a:ext uri="{FF2B5EF4-FFF2-40B4-BE49-F238E27FC236}">
                <a16:creationId xmlns:a16="http://schemas.microsoft.com/office/drawing/2014/main" id="{D70DB172-5921-1778-36D9-6B1F783492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863" y="312977"/>
            <a:ext cx="1428749" cy="1428749"/>
          </a:xfrm>
          <a:prstGeom prst="rect">
            <a:avLst/>
          </a:prstGeom>
        </p:spPr>
      </p:pic>
      <p:sp>
        <p:nvSpPr>
          <p:cNvPr id="15" name="TextBox 14">
            <a:extLst>
              <a:ext uri="{FF2B5EF4-FFF2-40B4-BE49-F238E27FC236}">
                <a16:creationId xmlns:a16="http://schemas.microsoft.com/office/drawing/2014/main" id="{D6417F52-1DE6-EE6C-11D4-BBB03D930819}"/>
              </a:ext>
            </a:extLst>
          </p:cNvPr>
          <p:cNvSpPr txBox="1"/>
          <p:nvPr/>
        </p:nvSpPr>
        <p:spPr>
          <a:xfrm>
            <a:off x="9673389" y="5257"/>
            <a:ext cx="2518611" cy="369332"/>
          </a:xfrm>
          <a:prstGeom prst="rect">
            <a:avLst/>
          </a:prstGeom>
          <a:noFill/>
        </p:spPr>
        <p:txBody>
          <a:bodyPr wrap="square">
            <a:spAutoFit/>
          </a:bodyPr>
          <a:lstStyle/>
          <a:p>
            <a:r>
              <a:rPr lang="en-US" dirty="0"/>
              <a:t>Part II: Supervised</a:t>
            </a:r>
          </a:p>
        </p:txBody>
      </p:sp>
    </p:spTree>
    <p:extLst>
      <p:ext uri="{BB962C8B-B14F-4D97-AF65-F5344CB8AC3E}">
        <p14:creationId xmlns:p14="http://schemas.microsoft.com/office/powerpoint/2010/main" val="3333923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a:xfrm>
            <a:off x="838198" y="66729"/>
            <a:ext cx="3169069" cy="1325563"/>
          </a:xfrm>
        </p:spPr>
        <p:txBody>
          <a:bodyPr>
            <a:normAutofit/>
          </a:bodyPr>
          <a:lstStyle/>
          <a:p>
            <a:r>
              <a:rPr lang="en-US" sz="4000" dirty="0"/>
              <a:t>Modeling Results:</a:t>
            </a:r>
          </a:p>
        </p:txBody>
      </p:sp>
      <p:graphicFrame>
        <p:nvGraphicFramePr>
          <p:cNvPr id="4" name="Table 3">
            <a:extLst>
              <a:ext uri="{FF2B5EF4-FFF2-40B4-BE49-F238E27FC236}">
                <a16:creationId xmlns:a16="http://schemas.microsoft.com/office/drawing/2014/main" id="{6147D400-463A-7715-6216-0511D0D6046E}"/>
              </a:ext>
            </a:extLst>
          </p:cNvPr>
          <p:cNvGraphicFramePr>
            <a:graphicFrameLocks noGrp="1"/>
          </p:cNvGraphicFramePr>
          <p:nvPr>
            <p:extLst>
              <p:ext uri="{D42A27DB-BD31-4B8C-83A1-F6EECF244321}">
                <p14:modId xmlns:p14="http://schemas.microsoft.com/office/powerpoint/2010/main" val="3375723041"/>
              </p:ext>
            </p:extLst>
          </p:nvPr>
        </p:nvGraphicFramePr>
        <p:xfrm>
          <a:off x="838200" y="1447126"/>
          <a:ext cx="8005763" cy="4450973"/>
        </p:xfrm>
        <a:graphic>
          <a:graphicData uri="http://schemas.openxmlformats.org/drawingml/2006/table">
            <a:tbl>
              <a:tblPr firstRow="1" bandRow="1">
                <a:tableStyleId>{5C22544A-7EE6-4342-B048-85BDC9FD1C3A}</a:tableStyleId>
              </a:tblPr>
              <a:tblGrid>
                <a:gridCol w="1573811">
                  <a:extLst>
                    <a:ext uri="{9D8B030D-6E8A-4147-A177-3AD203B41FA5}">
                      <a16:colId xmlns:a16="http://schemas.microsoft.com/office/drawing/2014/main" val="1153338044"/>
                    </a:ext>
                  </a:extLst>
                </a:gridCol>
                <a:gridCol w="923099">
                  <a:extLst>
                    <a:ext uri="{9D8B030D-6E8A-4147-A177-3AD203B41FA5}">
                      <a16:colId xmlns:a16="http://schemas.microsoft.com/office/drawing/2014/main" val="3603126869"/>
                    </a:ext>
                  </a:extLst>
                </a:gridCol>
                <a:gridCol w="1403881">
                  <a:extLst>
                    <a:ext uri="{9D8B030D-6E8A-4147-A177-3AD203B41FA5}">
                      <a16:colId xmlns:a16="http://schemas.microsoft.com/office/drawing/2014/main" val="2196473228"/>
                    </a:ext>
                  </a:extLst>
                </a:gridCol>
                <a:gridCol w="1403881">
                  <a:extLst>
                    <a:ext uri="{9D8B030D-6E8A-4147-A177-3AD203B41FA5}">
                      <a16:colId xmlns:a16="http://schemas.microsoft.com/office/drawing/2014/main" val="2899268980"/>
                    </a:ext>
                  </a:extLst>
                </a:gridCol>
                <a:gridCol w="1284559">
                  <a:extLst>
                    <a:ext uri="{9D8B030D-6E8A-4147-A177-3AD203B41FA5}">
                      <a16:colId xmlns:a16="http://schemas.microsoft.com/office/drawing/2014/main" val="3052897796"/>
                    </a:ext>
                  </a:extLst>
                </a:gridCol>
                <a:gridCol w="1416532">
                  <a:extLst>
                    <a:ext uri="{9D8B030D-6E8A-4147-A177-3AD203B41FA5}">
                      <a16:colId xmlns:a16="http://schemas.microsoft.com/office/drawing/2014/main" val="3665124572"/>
                    </a:ext>
                  </a:extLst>
                </a:gridCol>
              </a:tblGrid>
              <a:tr h="1141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Classification Method</a:t>
                      </a:r>
                    </a:p>
                    <a:p>
                      <a:endParaRPr lang="en-US" dirty="0"/>
                    </a:p>
                  </a:txBody>
                  <a:tcPr/>
                </a:tc>
                <a:tc>
                  <a:txBody>
                    <a:bodyPr/>
                    <a:lstStyle/>
                    <a:p>
                      <a:pPr algn="l"/>
                      <a:r>
                        <a:rPr lang="en-US" dirty="0"/>
                        <a:t>Best for Linear or Non-Linear</a:t>
                      </a:r>
                    </a:p>
                  </a:txBody>
                  <a:tcPr/>
                </a:tc>
                <a:tc>
                  <a:txBody>
                    <a:bodyPr/>
                    <a:lstStyle/>
                    <a:p>
                      <a:r>
                        <a:rPr lang="en-US" dirty="0"/>
                        <a:t>Error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 ASVs</a:t>
                      </a:r>
                    </a:p>
                  </a:txBody>
                  <a:tcPr/>
                </a:tc>
                <a:tc>
                  <a:txBody>
                    <a:bodyPr/>
                    <a:lstStyle/>
                    <a:p>
                      <a:r>
                        <a:rPr lang="en-US" dirty="0"/>
                        <a:t>Error Rate</a:t>
                      </a:r>
                    </a:p>
                    <a:p>
                      <a:r>
                        <a:rPr lang="en-US" dirty="0"/>
                        <a:t>500 ASVs</a:t>
                      </a:r>
                    </a:p>
                  </a:txBody>
                  <a:tcPr/>
                </a:tc>
                <a:tc>
                  <a:txBody>
                    <a:bodyPr/>
                    <a:lstStyle/>
                    <a:p>
                      <a:r>
                        <a:rPr lang="en-US" dirty="0"/>
                        <a:t>Error Rate 200 ASVs</a:t>
                      </a:r>
                    </a:p>
                  </a:txBody>
                  <a:tcPr/>
                </a:tc>
                <a:tc>
                  <a:txBody>
                    <a:bodyPr/>
                    <a:lstStyle/>
                    <a:p>
                      <a:r>
                        <a:rPr lang="en-US" dirty="0"/>
                        <a:t>Cross Validation Method</a:t>
                      </a:r>
                    </a:p>
                  </a:txBody>
                  <a:tcPr/>
                </a:tc>
                <a:extLst>
                  <a:ext uri="{0D108BD9-81ED-4DB2-BD59-A6C34878D82A}">
                    <a16:rowId xmlns:a16="http://schemas.microsoft.com/office/drawing/2014/main" val="2516038539"/>
                  </a:ext>
                </a:extLst>
              </a:tr>
              <a:tr h="834792">
                <a:tc>
                  <a:txBody>
                    <a:bodyPr/>
                    <a:lstStyle/>
                    <a:p>
                      <a:r>
                        <a:rPr lang="en-US" b="0" dirty="0">
                          <a:highlight>
                            <a:srgbClr val="FFFF00"/>
                          </a:highlight>
                        </a:rPr>
                        <a:t>Ridge</a:t>
                      </a:r>
                    </a:p>
                  </a:txBody>
                  <a:tcPr/>
                </a:tc>
                <a:tc>
                  <a:txBody>
                    <a:bodyPr/>
                    <a:lstStyle/>
                    <a:p>
                      <a:r>
                        <a:rPr lang="en-US" b="0" dirty="0"/>
                        <a:t>Linear</a:t>
                      </a:r>
                    </a:p>
                  </a:txBody>
                  <a:tcPr/>
                </a:tc>
                <a:tc>
                  <a:txBody>
                    <a:bodyPr/>
                    <a:lstStyle/>
                    <a:p>
                      <a:r>
                        <a:rPr lang="en-US" b="0" dirty="0"/>
                        <a:t> 28.0 %</a:t>
                      </a:r>
                    </a:p>
                  </a:txBody>
                  <a:tcPr/>
                </a:tc>
                <a:tc>
                  <a:txBody>
                    <a:bodyPr/>
                    <a:lstStyle/>
                    <a:p>
                      <a:r>
                        <a:rPr lang="en-US" b="0" dirty="0"/>
                        <a:t> 28.8 %</a:t>
                      </a:r>
                    </a:p>
                  </a:txBody>
                  <a:tcPr/>
                </a:tc>
                <a:tc>
                  <a:txBody>
                    <a:bodyPr/>
                    <a:lstStyle/>
                    <a:p>
                      <a:r>
                        <a:rPr lang="en-US" b="1" dirty="0">
                          <a:highlight>
                            <a:srgbClr val="FFFF00"/>
                          </a:highlight>
                        </a:rPr>
                        <a:t>15.5 %</a:t>
                      </a:r>
                    </a:p>
                  </a:txBody>
                  <a:tcPr/>
                </a:tc>
                <a:tc>
                  <a:txBody>
                    <a:bodyPr/>
                    <a:lstStyle/>
                    <a:p>
                      <a:r>
                        <a:rPr lang="en-US" b="0" dirty="0" err="1"/>
                        <a:t>Lambda.min</a:t>
                      </a:r>
                      <a:r>
                        <a:rPr lang="en-US" b="0" dirty="0"/>
                        <a:t> </a:t>
                      </a:r>
                    </a:p>
                    <a:p>
                      <a:r>
                        <a:rPr lang="en-US" b="0" dirty="0"/>
                        <a:t>K-folds = 10</a:t>
                      </a:r>
                    </a:p>
                  </a:txBody>
                  <a:tcPr/>
                </a:tc>
                <a:extLst>
                  <a:ext uri="{0D108BD9-81ED-4DB2-BD59-A6C34878D82A}">
                    <a16:rowId xmlns:a16="http://schemas.microsoft.com/office/drawing/2014/main" val="654823284"/>
                  </a:ext>
                </a:extLst>
              </a:tr>
              <a:tr h="878276">
                <a:tc>
                  <a:txBody>
                    <a:bodyPr/>
                    <a:lstStyle/>
                    <a:p>
                      <a:r>
                        <a:rPr lang="en-US" b="0" dirty="0"/>
                        <a:t>Lasso</a:t>
                      </a:r>
                    </a:p>
                  </a:txBody>
                  <a:tcPr/>
                </a:tc>
                <a:tc>
                  <a:txBody>
                    <a:bodyPr/>
                    <a:lstStyle/>
                    <a:p>
                      <a:r>
                        <a:rPr lang="en-US" b="0" dirty="0"/>
                        <a:t>Linear</a:t>
                      </a:r>
                    </a:p>
                  </a:txBody>
                  <a:tcPr/>
                </a:tc>
                <a:tc>
                  <a:txBody>
                    <a:bodyPr/>
                    <a:lstStyle/>
                    <a:p>
                      <a:r>
                        <a:rPr lang="en-US" b="0" dirty="0"/>
                        <a:t> 15.1 %</a:t>
                      </a:r>
                    </a:p>
                    <a:p>
                      <a:endParaRPr lang="en-US" b="1" dirty="0"/>
                    </a:p>
                  </a:txBody>
                  <a:tcPr/>
                </a:tc>
                <a:tc>
                  <a:txBody>
                    <a:bodyPr/>
                    <a:lstStyle/>
                    <a:p>
                      <a:r>
                        <a:rPr lang="en-US" b="0" dirty="0"/>
                        <a:t>15.8 %</a:t>
                      </a:r>
                    </a:p>
                    <a:p>
                      <a:endParaRPr lang="en-US" b="0" dirty="0"/>
                    </a:p>
                  </a:txBody>
                  <a:tcPr/>
                </a:tc>
                <a:tc>
                  <a:txBody>
                    <a:bodyPr/>
                    <a:lstStyle/>
                    <a:p>
                      <a:r>
                        <a:rPr lang="en-US" b="0" dirty="0"/>
                        <a:t>15.5 % </a:t>
                      </a:r>
                    </a:p>
                    <a:p>
                      <a:endParaRPr lang="en-US" b="0" dirty="0"/>
                    </a:p>
                  </a:txBody>
                  <a:tcPr/>
                </a:tc>
                <a:tc>
                  <a:txBody>
                    <a:bodyPr/>
                    <a:lstStyle/>
                    <a:p>
                      <a:r>
                        <a:rPr lang="en-US" b="0" dirty="0" err="1"/>
                        <a:t>Lambda.min</a:t>
                      </a:r>
                      <a:r>
                        <a:rPr lang="en-US" b="0" dirty="0"/>
                        <a:t> </a:t>
                      </a:r>
                    </a:p>
                    <a:p>
                      <a:r>
                        <a:rPr lang="en-US" b="0" dirty="0"/>
                        <a:t>K-folds = 10</a:t>
                      </a:r>
                    </a:p>
                    <a:p>
                      <a:endParaRPr lang="en-US" b="1" dirty="0"/>
                    </a:p>
                  </a:txBody>
                  <a:tcPr/>
                </a:tc>
                <a:extLst>
                  <a:ext uri="{0D108BD9-81ED-4DB2-BD59-A6C34878D82A}">
                    <a16:rowId xmlns:a16="http://schemas.microsoft.com/office/drawing/2014/main" val="4244846950"/>
                  </a:ext>
                </a:extLst>
              </a:tr>
              <a:tr h="678269">
                <a:tc>
                  <a:txBody>
                    <a:bodyPr/>
                    <a:lstStyle/>
                    <a:p>
                      <a:r>
                        <a:rPr lang="en-US" dirty="0"/>
                        <a:t>Random Forest</a:t>
                      </a:r>
                    </a:p>
                  </a:txBody>
                  <a:tcPr/>
                </a:tc>
                <a:tc>
                  <a:txBody>
                    <a:bodyPr/>
                    <a:lstStyle/>
                    <a:p>
                      <a:r>
                        <a:rPr lang="en-US" dirty="0"/>
                        <a:t>Both </a:t>
                      </a:r>
                    </a:p>
                  </a:txBody>
                  <a:tcPr/>
                </a:tc>
                <a:tc>
                  <a:txBody>
                    <a:bodyPr/>
                    <a:lstStyle/>
                    <a:p>
                      <a:r>
                        <a:rPr lang="en-US" dirty="0"/>
                        <a:t> 37 %</a:t>
                      </a:r>
                    </a:p>
                  </a:txBody>
                  <a:tcPr/>
                </a:tc>
                <a:tc>
                  <a:txBody>
                    <a:bodyPr/>
                    <a:lstStyle/>
                    <a:p>
                      <a:r>
                        <a:rPr lang="en-US" dirty="0"/>
                        <a:t> 29.5  %</a:t>
                      </a:r>
                    </a:p>
                  </a:txBody>
                  <a:tcPr/>
                </a:tc>
                <a:tc>
                  <a:txBody>
                    <a:bodyPr/>
                    <a:lstStyle/>
                    <a:p>
                      <a:r>
                        <a:rPr lang="en-US" dirty="0"/>
                        <a:t>18.7 %</a:t>
                      </a:r>
                    </a:p>
                  </a:txBody>
                  <a:tcPr/>
                </a:tc>
                <a:tc>
                  <a:txBody>
                    <a:bodyPr/>
                    <a:lstStyle/>
                    <a:p>
                      <a:r>
                        <a:rPr lang="en-US" dirty="0"/>
                        <a:t>Out of Bag</a:t>
                      </a:r>
                    </a:p>
                  </a:txBody>
                  <a:tcPr/>
                </a:tc>
                <a:extLst>
                  <a:ext uri="{0D108BD9-81ED-4DB2-BD59-A6C34878D82A}">
                    <a16:rowId xmlns:a16="http://schemas.microsoft.com/office/drawing/2014/main" val="73657869"/>
                  </a:ext>
                </a:extLst>
              </a:tr>
              <a:tr h="834792">
                <a:tc>
                  <a:txBody>
                    <a:bodyPr/>
                    <a:lstStyle/>
                    <a:p>
                      <a:r>
                        <a:rPr lang="en-US" dirty="0"/>
                        <a:t>Boosted Trees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a:t>
                      </a:r>
                    </a:p>
                    <a:p>
                      <a:endParaRPr lang="en-US" dirty="0"/>
                    </a:p>
                  </a:txBody>
                  <a:tcPr/>
                </a:tc>
                <a:tc>
                  <a:txBody>
                    <a:bodyPr/>
                    <a:lstStyle/>
                    <a:p>
                      <a:r>
                        <a:rPr lang="en-US" dirty="0"/>
                        <a:t> 22.5 %</a:t>
                      </a:r>
                    </a:p>
                  </a:txBody>
                  <a:tcPr/>
                </a:tc>
                <a:tc>
                  <a:txBody>
                    <a:bodyPr/>
                    <a:lstStyle/>
                    <a:p>
                      <a:r>
                        <a:rPr lang="en-US" dirty="0"/>
                        <a:t> 23.5 %</a:t>
                      </a:r>
                    </a:p>
                    <a:p>
                      <a:endParaRPr lang="en-US" dirty="0"/>
                    </a:p>
                  </a:txBody>
                  <a:tcPr/>
                </a:tc>
                <a:tc>
                  <a:txBody>
                    <a:bodyPr/>
                    <a:lstStyle/>
                    <a:p>
                      <a:r>
                        <a:rPr lang="en-US" dirty="0"/>
                        <a:t>29.3 %</a:t>
                      </a:r>
                    </a:p>
                    <a:p>
                      <a:endParaRPr lang="en-US" dirty="0"/>
                    </a:p>
                  </a:txBody>
                  <a:tcPr/>
                </a:tc>
                <a:tc>
                  <a:txBody>
                    <a:bodyPr/>
                    <a:lstStyle/>
                    <a:p>
                      <a:r>
                        <a:rPr lang="en-US" dirty="0"/>
                        <a:t>K-folds = 10</a:t>
                      </a:r>
                    </a:p>
                  </a:txBody>
                  <a:tcPr/>
                </a:tc>
                <a:extLst>
                  <a:ext uri="{0D108BD9-81ED-4DB2-BD59-A6C34878D82A}">
                    <a16:rowId xmlns:a16="http://schemas.microsoft.com/office/drawing/2014/main" val="1773334694"/>
                  </a:ext>
                </a:extLst>
              </a:tr>
            </a:tbl>
          </a:graphicData>
        </a:graphic>
      </p:graphicFrame>
      <p:sp>
        <p:nvSpPr>
          <p:cNvPr id="5" name="TextBox 4">
            <a:extLst>
              <a:ext uri="{FF2B5EF4-FFF2-40B4-BE49-F238E27FC236}">
                <a16:creationId xmlns:a16="http://schemas.microsoft.com/office/drawing/2014/main" id="{B66CBD62-B92F-76F8-5225-4D0950314D6B}"/>
              </a:ext>
            </a:extLst>
          </p:cNvPr>
          <p:cNvSpPr txBox="1"/>
          <p:nvPr/>
        </p:nvSpPr>
        <p:spPr>
          <a:xfrm>
            <a:off x="9673389" y="5257"/>
            <a:ext cx="2518611" cy="369332"/>
          </a:xfrm>
          <a:prstGeom prst="rect">
            <a:avLst/>
          </a:prstGeom>
          <a:noFill/>
        </p:spPr>
        <p:txBody>
          <a:bodyPr wrap="square">
            <a:spAutoFit/>
          </a:bodyPr>
          <a:lstStyle/>
          <a:p>
            <a:r>
              <a:rPr lang="en-US" dirty="0"/>
              <a:t>Part II: Supervised</a:t>
            </a:r>
          </a:p>
        </p:txBody>
      </p:sp>
      <p:sp>
        <p:nvSpPr>
          <p:cNvPr id="10" name="Content Placeholder 2">
            <a:extLst>
              <a:ext uri="{FF2B5EF4-FFF2-40B4-BE49-F238E27FC236}">
                <a16:creationId xmlns:a16="http://schemas.microsoft.com/office/drawing/2014/main" id="{D8F4493C-2733-3F70-80A6-B707C1B31B31}"/>
              </a:ext>
            </a:extLst>
          </p:cNvPr>
          <p:cNvSpPr txBox="1">
            <a:spLocks/>
          </p:cNvSpPr>
          <p:nvPr/>
        </p:nvSpPr>
        <p:spPr>
          <a:xfrm>
            <a:off x="1083420" y="1556794"/>
            <a:ext cx="2556251" cy="516983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20000"/>
              </a:lnSpc>
              <a:buFont typeface="Arial" panose="020B0604020202020204" pitchFamily="34" charset="0"/>
              <a:buChar char="•"/>
            </a:pPr>
            <a:endParaRPr lang="en-US" sz="1600" dirty="0"/>
          </a:p>
          <a:p>
            <a:pPr>
              <a:lnSpc>
                <a:spcPct val="120000"/>
              </a:lnSpc>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9E46FA0F-AB08-4761-0248-5B7391DA30F1}"/>
              </a:ext>
            </a:extLst>
          </p:cNvPr>
          <p:cNvSpPr txBox="1"/>
          <p:nvPr/>
        </p:nvSpPr>
        <p:spPr>
          <a:xfrm>
            <a:off x="3432967" y="196736"/>
            <a:ext cx="5326066" cy="1065548"/>
          </a:xfrm>
          <a:prstGeom prst="rect">
            <a:avLst/>
          </a:prstGeom>
          <a:noFill/>
        </p:spPr>
        <p:txBody>
          <a:bodyPr wrap="square">
            <a:spAutoFit/>
          </a:bodyPr>
          <a:lstStyle/>
          <a:p>
            <a:pPr>
              <a:lnSpc>
                <a:spcPct val="120000"/>
              </a:lnSpc>
            </a:pPr>
            <a:r>
              <a:rPr lang="en-US" sz="1800" dirty="0"/>
              <a:t>All models include </a:t>
            </a:r>
            <a:r>
              <a:rPr lang="en-US" sz="1800" dirty="0">
                <a:highlight>
                  <a:srgbClr val="FFFF00"/>
                </a:highlight>
              </a:rPr>
              <a:t>3 non-ASV predictors</a:t>
            </a:r>
            <a:r>
              <a:rPr lang="en-US" sz="1800" dirty="0"/>
              <a:t>: ‘</a:t>
            </a:r>
            <a:r>
              <a:rPr lang="en-US" sz="1800" dirty="0">
                <a:highlight>
                  <a:srgbClr val="FFFF00"/>
                </a:highlight>
              </a:rPr>
              <a:t>region</a:t>
            </a:r>
            <a:r>
              <a:rPr lang="en-US" sz="1800" dirty="0"/>
              <a:t>’ and ‘</a:t>
            </a:r>
            <a:r>
              <a:rPr lang="en-US" sz="1800" dirty="0">
                <a:highlight>
                  <a:srgbClr val="FFFF00"/>
                </a:highlight>
              </a:rPr>
              <a:t>species</a:t>
            </a:r>
            <a:r>
              <a:rPr lang="en-US" sz="1800" dirty="0"/>
              <a:t>’ are categorical; </a:t>
            </a:r>
            <a:r>
              <a:rPr lang="en-US" sz="1800" dirty="0">
                <a:highlight>
                  <a:srgbClr val="FFFF00"/>
                </a:highlight>
              </a:rPr>
              <a:t>ITS2 count </a:t>
            </a:r>
            <a:r>
              <a:rPr lang="en-US" sz="1800" dirty="0"/>
              <a:t>(numeric) is the algae abundance count</a:t>
            </a:r>
            <a:r>
              <a:rPr lang="en-US" dirty="0"/>
              <a:t> </a:t>
            </a:r>
            <a:r>
              <a:rPr lang="en-US" b="1" dirty="0">
                <a:highlight>
                  <a:srgbClr val="FFFF00"/>
                </a:highlight>
                <a:sym typeface="Wingdings" pitchFamily="2" charset="2"/>
              </a:rPr>
              <a:t> </a:t>
            </a:r>
            <a:r>
              <a:rPr lang="en-US" sz="1800" b="1" dirty="0">
                <a:highlight>
                  <a:srgbClr val="FFFF00"/>
                </a:highlight>
              </a:rPr>
              <a:t>decreased the error rates. </a:t>
            </a:r>
          </a:p>
        </p:txBody>
      </p:sp>
      <p:sp>
        <p:nvSpPr>
          <p:cNvPr id="6" name="TextBox 5">
            <a:extLst>
              <a:ext uri="{FF2B5EF4-FFF2-40B4-BE49-F238E27FC236}">
                <a16:creationId xmlns:a16="http://schemas.microsoft.com/office/drawing/2014/main" id="{3DCD5A4D-DCD0-7788-D936-0EA4BD297408}"/>
              </a:ext>
            </a:extLst>
          </p:cNvPr>
          <p:cNvSpPr txBox="1"/>
          <p:nvPr/>
        </p:nvSpPr>
        <p:spPr>
          <a:xfrm>
            <a:off x="9089183" y="1447126"/>
            <a:ext cx="2518611" cy="5078313"/>
          </a:xfrm>
          <a:prstGeom prst="rect">
            <a:avLst/>
          </a:prstGeom>
          <a:noFill/>
        </p:spPr>
        <p:txBody>
          <a:bodyPr wrap="square">
            <a:spAutoFit/>
          </a:bodyPr>
          <a:lstStyle/>
          <a:p>
            <a:r>
              <a:rPr lang="en-US" b="1" i="1" dirty="0">
                <a:highlight>
                  <a:srgbClr val="FFFF00"/>
                </a:highlight>
              </a:rPr>
              <a:t>Recommendation</a:t>
            </a:r>
            <a:r>
              <a:rPr lang="en-US" b="1" dirty="0"/>
              <a:t>:</a:t>
            </a:r>
          </a:p>
          <a:p>
            <a:endParaRPr lang="en-US" b="1" dirty="0"/>
          </a:p>
          <a:p>
            <a:r>
              <a:rPr lang="en-US" b="1" dirty="0">
                <a:highlight>
                  <a:srgbClr val="FFFF00"/>
                </a:highlight>
              </a:rPr>
              <a:t>Ridge 200 to have all ASVs kept in model. </a:t>
            </a:r>
          </a:p>
          <a:p>
            <a:endParaRPr lang="en-US" sz="1800" dirty="0">
              <a:highlight>
                <a:srgbClr val="FFFF00"/>
              </a:highlight>
            </a:endParaRPr>
          </a:p>
          <a:p>
            <a:r>
              <a:rPr lang="en-US" sz="1800" b="1" dirty="0"/>
              <a:t>Ridge 200</a:t>
            </a:r>
          </a:p>
          <a:p>
            <a:endParaRPr lang="en-US" sz="1800" dirty="0"/>
          </a:p>
          <a:p>
            <a:r>
              <a:rPr lang="en-US" dirty="0"/>
              <a:t>- has </a:t>
            </a:r>
            <a:r>
              <a:rPr lang="en-US" sz="1800" dirty="0"/>
              <a:t>similar </a:t>
            </a:r>
            <a:r>
              <a:rPr lang="en-US" sz="1800" dirty="0">
                <a:highlight>
                  <a:srgbClr val="FFFF00"/>
                </a:highlight>
              </a:rPr>
              <a:t>low error </a:t>
            </a:r>
            <a:r>
              <a:rPr lang="en-US" sz="1800" dirty="0"/>
              <a:t>rate, </a:t>
            </a:r>
          </a:p>
          <a:p>
            <a:endParaRPr lang="en-US" sz="1800" dirty="0"/>
          </a:p>
          <a:p>
            <a:r>
              <a:rPr lang="en-US" dirty="0"/>
              <a:t>- </a:t>
            </a:r>
            <a:r>
              <a:rPr lang="en-US" sz="1800" dirty="0">
                <a:highlight>
                  <a:srgbClr val="FFFF00"/>
                </a:highlight>
              </a:rPr>
              <a:t>retains all ASVs, </a:t>
            </a:r>
          </a:p>
          <a:p>
            <a:endParaRPr lang="en-US" sz="1800" dirty="0">
              <a:highlight>
                <a:srgbClr val="FFFF00"/>
              </a:highlight>
            </a:endParaRPr>
          </a:p>
          <a:p>
            <a:r>
              <a:rPr lang="en-US" dirty="0"/>
              <a:t>- </a:t>
            </a:r>
            <a:r>
              <a:rPr lang="en-US" sz="1800" dirty="0"/>
              <a:t>provides higher </a:t>
            </a:r>
            <a:r>
              <a:rPr lang="en-US" sz="1800" dirty="0">
                <a:highlight>
                  <a:srgbClr val="FFFF00"/>
                </a:highlight>
              </a:rPr>
              <a:t>interpretability</a:t>
            </a:r>
            <a:r>
              <a:rPr lang="en-US" sz="1800" dirty="0"/>
              <a:t>, &amp; </a:t>
            </a:r>
          </a:p>
          <a:p>
            <a:endParaRPr lang="en-US" sz="1800" dirty="0"/>
          </a:p>
          <a:p>
            <a:r>
              <a:rPr lang="en-US" dirty="0"/>
              <a:t>- </a:t>
            </a:r>
            <a:r>
              <a:rPr lang="en-US" sz="1800" dirty="0"/>
              <a:t>is </a:t>
            </a:r>
            <a:r>
              <a:rPr lang="en-US" sz="1800" dirty="0">
                <a:highlight>
                  <a:srgbClr val="FFFF00"/>
                </a:highlight>
              </a:rPr>
              <a:t>less expensive </a:t>
            </a:r>
            <a:r>
              <a:rPr lang="en-US" sz="1800" dirty="0"/>
              <a:t>for computational purposes.</a:t>
            </a:r>
          </a:p>
          <a:p>
            <a:endParaRPr lang="en-US" dirty="0"/>
          </a:p>
        </p:txBody>
      </p:sp>
      <p:sp>
        <p:nvSpPr>
          <p:cNvPr id="9" name="TextBox 8">
            <a:extLst>
              <a:ext uri="{FF2B5EF4-FFF2-40B4-BE49-F238E27FC236}">
                <a16:creationId xmlns:a16="http://schemas.microsoft.com/office/drawing/2014/main" id="{FC753997-20C3-8C02-0D68-9E771D2F6406}"/>
              </a:ext>
            </a:extLst>
          </p:cNvPr>
          <p:cNvSpPr txBox="1"/>
          <p:nvPr/>
        </p:nvSpPr>
        <p:spPr>
          <a:xfrm>
            <a:off x="838199" y="6014933"/>
            <a:ext cx="8250984" cy="646331"/>
          </a:xfrm>
          <a:prstGeom prst="rect">
            <a:avLst/>
          </a:prstGeom>
          <a:noFill/>
        </p:spPr>
        <p:txBody>
          <a:bodyPr wrap="square">
            <a:spAutoFit/>
          </a:bodyPr>
          <a:lstStyle/>
          <a:p>
            <a:r>
              <a:rPr lang="en-US" dirty="0"/>
              <a:t>Lasso 1000 model only retained 17 ASV predictors out of the 1000, not counting Intercept and categorical variables. </a:t>
            </a:r>
          </a:p>
        </p:txBody>
      </p:sp>
      <p:sp>
        <p:nvSpPr>
          <p:cNvPr id="3" name="TextBox 2">
            <a:extLst>
              <a:ext uri="{FF2B5EF4-FFF2-40B4-BE49-F238E27FC236}">
                <a16:creationId xmlns:a16="http://schemas.microsoft.com/office/drawing/2014/main" id="{07E2707A-189B-884A-3EC9-3ECC8A1577EE}"/>
              </a:ext>
            </a:extLst>
          </p:cNvPr>
          <p:cNvSpPr txBox="1"/>
          <p:nvPr/>
        </p:nvSpPr>
        <p:spPr>
          <a:xfrm>
            <a:off x="6113792" y="2247406"/>
            <a:ext cx="1237129" cy="369332"/>
          </a:xfrm>
          <a:prstGeom prst="rect">
            <a:avLst/>
          </a:prstGeom>
          <a:noFill/>
        </p:spPr>
        <p:txBody>
          <a:bodyPr wrap="square" rtlCol="0">
            <a:spAutoFit/>
          </a:bodyPr>
          <a:lstStyle/>
          <a:p>
            <a:r>
              <a:rPr lang="en-US" dirty="0">
                <a:solidFill>
                  <a:schemeClr val="bg2"/>
                </a:solidFill>
              </a:rPr>
              <a:t>278 x 203</a:t>
            </a:r>
          </a:p>
        </p:txBody>
      </p:sp>
      <p:sp>
        <p:nvSpPr>
          <p:cNvPr id="7" name="TextBox 6">
            <a:extLst>
              <a:ext uri="{FF2B5EF4-FFF2-40B4-BE49-F238E27FC236}">
                <a16:creationId xmlns:a16="http://schemas.microsoft.com/office/drawing/2014/main" id="{47A0D488-33BE-2F82-8EFC-60666E5FDFB3}"/>
              </a:ext>
            </a:extLst>
          </p:cNvPr>
          <p:cNvSpPr txBox="1"/>
          <p:nvPr/>
        </p:nvSpPr>
        <p:spPr>
          <a:xfrm>
            <a:off x="4736262" y="2247406"/>
            <a:ext cx="1237129" cy="369332"/>
          </a:xfrm>
          <a:prstGeom prst="rect">
            <a:avLst/>
          </a:prstGeom>
          <a:noFill/>
        </p:spPr>
        <p:txBody>
          <a:bodyPr wrap="square" rtlCol="0">
            <a:spAutoFit/>
          </a:bodyPr>
          <a:lstStyle/>
          <a:p>
            <a:r>
              <a:rPr lang="en-US" dirty="0">
                <a:solidFill>
                  <a:schemeClr val="bg2"/>
                </a:solidFill>
              </a:rPr>
              <a:t>278 x 503</a:t>
            </a:r>
          </a:p>
        </p:txBody>
      </p:sp>
      <p:sp>
        <p:nvSpPr>
          <p:cNvPr id="11" name="TextBox 10">
            <a:extLst>
              <a:ext uri="{FF2B5EF4-FFF2-40B4-BE49-F238E27FC236}">
                <a16:creationId xmlns:a16="http://schemas.microsoft.com/office/drawing/2014/main" id="{2B2110F6-53E7-0D47-1EDC-9344DB24A715}"/>
              </a:ext>
            </a:extLst>
          </p:cNvPr>
          <p:cNvSpPr txBox="1"/>
          <p:nvPr/>
        </p:nvSpPr>
        <p:spPr>
          <a:xfrm>
            <a:off x="3358732" y="2247406"/>
            <a:ext cx="1237129" cy="369332"/>
          </a:xfrm>
          <a:prstGeom prst="rect">
            <a:avLst/>
          </a:prstGeom>
          <a:noFill/>
        </p:spPr>
        <p:txBody>
          <a:bodyPr wrap="square" rtlCol="0">
            <a:spAutoFit/>
          </a:bodyPr>
          <a:lstStyle/>
          <a:p>
            <a:r>
              <a:rPr lang="en-US" dirty="0">
                <a:solidFill>
                  <a:schemeClr val="bg2"/>
                </a:solidFill>
              </a:rPr>
              <a:t>278 x 1003</a:t>
            </a:r>
          </a:p>
        </p:txBody>
      </p:sp>
    </p:spTree>
    <p:extLst>
      <p:ext uri="{BB962C8B-B14F-4D97-AF65-F5344CB8AC3E}">
        <p14:creationId xmlns:p14="http://schemas.microsoft.com/office/powerpoint/2010/main" val="296630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1ED268-BF9D-25CD-8CD3-531CE2E55AD1}"/>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kern="1200">
                <a:solidFill>
                  <a:schemeClr val="tx1"/>
                </a:solidFill>
                <a:latin typeface="+mj-lt"/>
                <a:ea typeface="+mj-ea"/>
                <a:cs typeface="+mj-cs"/>
              </a:rPr>
              <a:t>Introduction</a:t>
            </a:r>
          </a:p>
        </p:txBody>
      </p:sp>
    </p:spTree>
    <p:extLst>
      <p:ext uri="{BB962C8B-B14F-4D97-AF65-F5344CB8AC3E}">
        <p14:creationId xmlns:p14="http://schemas.microsoft.com/office/powerpoint/2010/main" val="4019715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Observations from Modeling:</a:t>
            </a:r>
          </a:p>
        </p:txBody>
      </p:sp>
      <p:sp>
        <p:nvSpPr>
          <p:cNvPr id="3" name="Content Placeholder 2">
            <a:extLst>
              <a:ext uri="{FF2B5EF4-FFF2-40B4-BE49-F238E27FC236}">
                <a16:creationId xmlns:a16="http://schemas.microsoft.com/office/drawing/2014/main" id="{F4C5BD46-2907-FA54-0946-BEF37835A641}"/>
              </a:ext>
            </a:extLst>
          </p:cNvPr>
          <p:cNvSpPr>
            <a:spLocks/>
          </p:cNvSpPr>
          <p:nvPr/>
        </p:nvSpPr>
        <p:spPr>
          <a:xfrm>
            <a:off x="4905052" y="928688"/>
            <a:ext cx="4396281" cy="4590482"/>
          </a:xfrm>
          <a:prstGeom prst="rect">
            <a:avLst/>
          </a:prstGeom>
        </p:spPr>
        <p:txBody>
          <a:bodyPr>
            <a:noAutofit/>
          </a:bodyPr>
          <a:lstStyle/>
          <a:p>
            <a:pPr marL="285750" indent="-285750" defTabSz="548640">
              <a:spcAft>
                <a:spcPts val="600"/>
              </a:spcAft>
              <a:buFont typeface="Arial" panose="020B0604020202020204" pitchFamily="34" charset="0"/>
              <a:buChar char="•"/>
            </a:pPr>
            <a:r>
              <a:rPr lang="en-US" kern="1200" dirty="0">
                <a:solidFill>
                  <a:schemeClr val="tx1"/>
                </a:solidFill>
                <a:highlight>
                  <a:srgbClr val="FFFF00"/>
                </a:highlight>
                <a:latin typeface="+mn-lt"/>
                <a:ea typeface="+mn-ea"/>
                <a:cs typeface="+mn-cs"/>
              </a:rPr>
              <a:t>Interpretability</a:t>
            </a:r>
            <a:r>
              <a:rPr lang="en-US" kern="1200" dirty="0">
                <a:solidFill>
                  <a:schemeClr val="tx1"/>
                </a:solidFill>
                <a:latin typeface="+mn-lt"/>
                <a:ea typeface="+mn-ea"/>
                <a:cs typeface="+mn-cs"/>
              </a:rPr>
              <a:t> was a higher priority for the client to see how each ASV contributed or not to the model.</a:t>
            </a:r>
          </a:p>
          <a:p>
            <a:pPr marL="285750" indent="-285750" defTabSz="548640">
              <a:spcAft>
                <a:spcPts val="600"/>
              </a:spcAft>
              <a:buFont typeface="Arial" panose="020B0604020202020204" pitchFamily="34" charset="0"/>
              <a:buChar char="•"/>
            </a:pPr>
            <a:endParaRPr lang="en-US" kern="1200" dirty="0">
              <a:solidFill>
                <a:schemeClr val="tx1"/>
              </a:solidFill>
              <a:latin typeface="+mn-lt"/>
              <a:ea typeface="+mn-ea"/>
              <a:cs typeface="+mn-cs"/>
            </a:endParaRPr>
          </a:p>
          <a:p>
            <a:pPr marL="285750" indent="-285750" defTabSz="548640">
              <a:spcAft>
                <a:spcPts val="600"/>
              </a:spcAft>
              <a:buFont typeface="Arial" panose="020B0604020202020204" pitchFamily="34" charset="0"/>
              <a:buChar char="•"/>
            </a:pPr>
            <a:r>
              <a:rPr lang="en-US" kern="1200" dirty="0">
                <a:solidFill>
                  <a:schemeClr val="tx1"/>
                </a:solidFill>
                <a:latin typeface="+mn-lt"/>
                <a:ea typeface="+mn-ea"/>
                <a:cs typeface="+mn-cs"/>
              </a:rPr>
              <a:t>Ridge &amp; Lasso performed overall </a:t>
            </a:r>
            <a:r>
              <a:rPr lang="en-US" kern="1200" dirty="0">
                <a:solidFill>
                  <a:schemeClr val="tx1"/>
                </a:solidFill>
                <a:highlight>
                  <a:srgbClr val="FFFF00"/>
                </a:highlight>
                <a:latin typeface="+mn-lt"/>
                <a:ea typeface="+mn-ea"/>
                <a:cs typeface="+mn-cs"/>
              </a:rPr>
              <a:t>better</a:t>
            </a:r>
            <a:r>
              <a:rPr lang="en-US" kern="1200" dirty="0">
                <a:solidFill>
                  <a:schemeClr val="tx1"/>
                </a:solidFill>
                <a:latin typeface="+mn-lt"/>
                <a:ea typeface="+mn-ea"/>
                <a:cs typeface="+mn-cs"/>
              </a:rPr>
              <a:t> than tree methods, which was unexpected as tree methods usually handle non-linear data well. </a:t>
            </a:r>
          </a:p>
          <a:p>
            <a:pPr marL="285750" indent="-285750" defTabSz="548640">
              <a:spcAft>
                <a:spcPts val="600"/>
              </a:spcAft>
              <a:buFont typeface="Arial" panose="020B0604020202020204" pitchFamily="34" charset="0"/>
              <a:buChar char="•"/>
            </a:pPr>
            <a:endParaRPr lang="en-US" kern="1200" dirty="0">
              <a:solidFill>
                <a:schemeClr val="tx1"/>
              </a:solidFill>
              <a:latin typeface="+mn-lt"/>
              <a:ea typeface="+mn-ea"/>
              <a:cs typeface="+mn-cs"/>
            </a:endParaRPr>
          </a:p>
          <a:p>
            <a:pPr marL="285750" indent="-285750" defTabSz="548640">
              <a:spcAft>
                <a:spcPts val="600"/>
              </a:spcAft>
              <a:buFont typeface="Arial" panose="020B0604020202020204" pitchFamily="34" charset="0"/>
              <a:buChar char="•"/>
            </a:pPr>
            <a:r>
              <a:rPr lang="en-US" kern="1200" dirty="0">
                <a:solidFill>
                  <a:schemeClr val="tx1"/>
                </a:solidFill>
                <a:latin typeface="+mn-lt"/>
                <a:ea typeface="+mn-ea"/>
                <a:cs typeface="+mn-cs"/>
              </a:rPr>
              <a:t>The </a:t>
            </a:r>
            <a:r>
              <a:rPr lang="en-US" kern="1200" dirty="0">
                <a:solidFill>
                  <a:schemeClr val="tx1"/>
                </a:solidFill>
                <a:highlight>
                  <a:srgbClr val="FFFF00"/>
                </a:highlight>
                <a:latin typeface="+mn-lt"/>
                <a:ea typeface="+mn-ea"/>
                <a:cs typeface="+mn-cs"/>
              </a:rPr>
              <a:t>Ridge 200 non-zero predictors </a:t>
            </a:r>
            <a:r>
              <a:rPr lang="en-US" kern="1200" dirty="0">
                <a:solidFill>
                  <a:schemeClr val="tx1"/>
                </a:solidFill>
                <a:latin typeface="+mn-lt"/>
                <a:ea typeface="+mn-ea"/>
                <a:cs typeface="+mn-cs"/>
              </a:rPr>
              <a:t>can be reviewed by the client as possible  </a:t>
            </a:r>
            <a:r>
              <a:rPr lang="en-US" kern="1200" dirty="0">
                <a:solidFill>
                  <a:schemeClr val="tx1"/>
                </a:solidFill>
                <a:highlight>
                  <a:srgbClr val="FFFF00"/>
                </a:highlight>
                <a:latin typeface="+mn-lt"/>
                <a:ea typeface="+mn-ea"/>
                <a:cs typeface="+mn-cs"/>
              </a:rPr>
              <a:t>important contributors </a:t>
            </a:r>
            <a:r>
              <a:rPr lang="en-US" kern="1200" dirty="0">
                <a:solidFill>
                  <a:schemeClr val="tx1"/>
                </a:solidFill>
                <a:latin typeface="+mn-lt"/>
                <a:ea typeface="+mn-ea"/>
                <a:cs typeface="+mn-cs"/>
              </a:rPr>
              <a:t>for Clade C. </a:t>
            </a:r>
          </a:p>
          <a:p>
            <a:pPr marL="285750" indent="-285750" defTabSz="548640">
              <a:spcAft>
                <a:spcPts val="600"/>
              </a:spcAft>
              <a:buFont typeface="Arial" panose="020B0604020202020204" pitchFamily="34" charset="0"/>
              <a:buChar char="•"/>
            </a:pPr>
            <a:endParaRPr lang="en-US" kern="1200" dirty="0">
              <a:solidFill>
                <a:schemeClr val="tx1"/>
              </a:solidFill>
              <a:latin typeface="+mn-lt"/>
              <a:ea typeface="+mn-ea"/>
              <a:cs typeface="+mn-cs"/>
            </a:endParaRPr>
          </a:p>
          <a:p>
            <a:pPr marL="285750" indent="-285750" defTabSz="548640">
              <a:spcAft>
                <a:spcPts val="600"/>
              </a:spcAft>
              <a:buFont typeface="Arial" panose="020B0604020202020204" pitchFamily="34" charset="0"/>
              <a:buChar char="•"/>
            </a:pPr>
            <a:r>
              <a:rPr lang="en-US" kern="1200" dirty="0">
                <a:solidFill>
                  <a:schemeClr val="tx1"/>
                </a:solidFill>
                <a:latin typeface="+mn-lt"/>
                <a:ea typeface="+mn-ea"/>
                <a:cs typeface="+mn-cs"/>
              </a:rPr>
              <a:t>Closer examination of these ASVs is warranted to see if they make </a:t>
            </a:r>
            <a:r>
              <a:rPr lang="en-US" b="1" i="1" kern="1200" dirty="0">
                <a:solidFill>
                  <a:schemeClr val="tx1"/>
                </a:solidFill>
                <a:highlight>
                  <a:srgbClr val="FFFF00"/>
                </a:highlight>
                <a:latin typeface="+mn-lt"/>
                <a:ea typeface="+mn-ea"/>
                <a:cs typeface="+mn-cs"/>
              </a:rPr>
              <a:t>biologic sense</a:t>
            </a:r>
            <a:r>
              <a:rPr lang="en-US" kern="1200" dirty="0">
                <a:solidFill>
                  <a:schemeClr val="tx1"/>
                </a:solidFill>
                <a:latin typeface="+mn-lt"/>
                <a:ea typeface="+mn-ea"/>
                <a:cs typeface="+mn-cs"/>
              </a:rPr>
              <a:t>. For example, the client mentioned being familiar with ASV0013. </a:t>
            </a:r>
            <a:endParaRPr lang="en-US" sz="3600" dirty="0"/>
          </a:p>
        </p:txBody>
      </p:sp>
      <p:pic>
        <p:nvPicPr>
          <p:cNvPr id="19" name="Graphic 18" descr="Petri Dish with solid fill">
            <a:extLst>
              <a:ext uri="{FF2B5EF4-FFF2-40B4-BE49-F238E27FC236}">
                <a16:creationId xmlns:a16="http://schemas.microsoft.com/office/drawing/2014/main" id="{9EFCA3BF-1CEC-1297-07C8-8AF3C5DB1D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51728" y="2803067"/>
            <a:ext cx="1425224" cy="1425224"/>
          </a:xfrm>
          <a:prstGeom prst="rect">
            <a:avLst/>
          </a:prstGeom>
        </p:spPr>
      </p:pic>
      <p:sp>
        <p:nvSpPr>
          <p:cNvPr id="20" name="TextBox 19">
            <a:extLst>
              <a:ext uri="{FF2B5EF4-FFF2-40B4-BE49-F238E27FC236}">
                <a16:creationId xmlns:a16="http://schemas.microsoft.com/office/drawing/2014/main" id="{B26CA224-5C0B-5A94-0375-F4A67C392255}"/>
              </a:ext>
            </a:extLst>
          </p:cNvPr>
          <p:cNvSpPr txBox="1"/>
          <p:nvPr/>
        </p:nvSpPr>
        <p:spPr>
          <a:xfrm>
            <a:off x="9673389" y="5257"/>
            <a:ext cx="2518611" cy="369332"/>
          </a:xfrm>
          <a:prstGeom prst="rect">
            <a:avLst/>
          </a:prstGeom>
          <a:noFill/>
        </p:spPr>
        <p:txBody>
          <a:bodyPr wrap="square">
            <a:spAutoFit/>
          </a:bodyPr>
          <a:lstStyle/>
          <a:p>
            <a:r>
              <a:rPr lang="en-US" dirty="0"/>
              <a:t>Part II: Supervised</a:t>
            </a:r>
          </a:p>
        </p:txBody>
      </p:sp>
    </p:spTree>
    <p:extLst>
      <p:ext uri="{BB962C8B-B14F-4D97-AF65-F5344CB8AC3E}">
        <p14:creationId xmlns:p14="http://schemas.microsoft.com/office/powerpoint/2010/main" val="317289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1B87DD-C124-709C-82E6-FA404729C0DB}"/>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What does it all mean?</a:t>
            </a:r>
          </a:p>
        </p:txBody>
      </p:sp>
      <p:pic>
        <p:nvPicPr>
          <p:cNvPr id="5" name="Picture 4" descr="A graph with different colored bars&#10;&#10;Description automatically generated with medium confidence">
            <a:extLst>
              <a:ext uri="{FF2B5EF4-FFF2-40B4-BE49-F238E27FC236}">
                <a16:creationId xmlns:a16="http://schemas.microsoft.com/office/drawing/2014/main" id="{DDA1FECE-F6E3-1BFE-3548-762867655F08}"/>
              </a:ext>
            </a:extLst>
          </p:cNvPr>
          <p:cNvPicPr>
            <a:picLocks noChangeAspect="1"/>
          </p:cNvPicPr>
          <p:nvPr/>
        </p:nvPicPr>
        <p:blipFill>
          <a:blip r:embed="rId2"/>
          <a:stretch>
            <a:fillRect/>
          </a:stretch>
        </p:blipFill>
        <p:spPr>
          <a:xfrm>
            <a:off x="4263269" y="1677038"/>
            <a:ext cx="7763631" cy="4936369"/>
          </a:xfrm>
          <a:prstGeom prst="rect">
            <a:avLst/>
          </a:prstGeom>
        </p:spPr>
      </p:pic>
      <p:sp>
        <p:nvSpPr>
          <p:cNvPr id="3" name="Content Placeholder 2">
            <a:extLst>
              <a:ext uri="{FF2B5EF4-FFF2-40B4-BE49-F238E27FC236}">
                <a16:creationId xmlns:a16="http://schemas.microsoft.com/office/drawing/2014/main" id="{0D02348F-5F20-2044-2BC9-880370CCCA39}"/>
              </a:ext>
            </a:extLst>
          </p:cNvPr>
          <p:cNvSpPr>
            <a:spLocks/>
          </p:cNvSpPr>
          <p:nvPr/>
        </p:nvSpPr>
        <p:spPr>
          <a:xfrm>
            <a:off x="565102" y="1924820"/>
            <a:ext cx="3676697" cy="2992897"/>
          </a:xfrm>
          <a:prstGeom prst="rect">
            <a:avLst/>
          </a:prstGeom>
        </p:spPr>
        <p:txBody>
          <a:bodyPr>
            <a:noAutofit/>
          </a:bodyPr>
          <a:lstStyle/>
          <a:p>
            <a:pPr defTabSz="570311">
              <a:spcAft>
                <a:spcPts val="600"/>
              </a:spcAft>
            </a:pPr>
            <a:r>
              <a:rPr lang="en-US" sz="1600" kern="1200" dirty="0">
                <a:solidFill>
                  <a:schemeClr val="tx1"/>
                </a:solidFill>
                <a:latin typeface="+mn-lt"/>
                <a:ea typeface="+mn-ea"/>
                <a:cs typeface="+mn-cs"/>
              </a:rPr>
              <a:t>The Ridge 200 model’s ASVs as </a:t>
            </a:r>
            <a:r>
              <a:rPr lang="en-US" sz="1600" b="1" kern="1200" dirty="0">
                <a:solidFill>
                  <a:schemeClr val="tx1"/>
                </a:solidFill>
                <a:highlight>
                  <a:srgbClr val="FFFF00"/>
                </a:highlight>
                <a:latin typeface="+mn-lt"/>
                <a:ea typeface="+mn-ea"/>
                <a:cs typeface="+mn-cs"/>
              </a:rPr>
              <a:t>predictors</a:t>
            </a:r>
            <a:r>
              <a:rPr lang="en-US" sz="1600" kern="1200" dirty="0">
                <a:solidFill>
                  <a:schemeClr val="tx1"/>
                </a:solidFill>
                <a:latin typeface="+mn-lt"/>
                <a:ea typeface="+mn-ea"/>
                <a:cs typeface="+mn-cs"/>
              </a:rPr>
              <a:t> were predominantly </a:t>
            </a:r>
            <a:r>
              <a:rPr lang="en-US" sz="1600" b="1" kern="1200" dirty="0">
                <a:solidFill>
                  <a:schemeClr val="tx1"/>
                </a:solidFill>
                <a:highlight>
                  <a:srgbClr val="FFFF00"/>
                </a:highlight>
                <a:latin typeface="+mn-lt"/>
                <a:ea typeface="+mn-ea"/>
                <a:cs typeface="+mn-cs"/>
              </a:rPr>
              <a:t>clustered in one  group. </a:t>
            </a:r>
          </a:p>
          <a:p>
            <a:pPr defTabSz="570311">
              <a:spcAft>
                <a:spcPts val="600"/>
              </a:spcAft>
            </a:pPr>
            <a:endParaRPr lang="en-US" sz="1600" b="1" i="1" kern="1200" dirty="0">
              <a:solidFill>
                <a:schemeClr val="tx1"/>
              </a:solidFill>
              <a:highlight>
                <a:srgbClr val="FFFF00"/>
              </a:highlight>
              <a:latin typeface="+mn-lt"/>
              <a:ea typeface="+mn-ea"/>
              <a:cs typeface="+mn-cs"/>
            </a:endParaRPr>
          </a:p>
          <a:p>
            <a:pPr defTabSz="570311">
              <a:spcAft>
                <a:spcPts val="600"/>
              </a:spcAft>
            </a:pPr>
            <a:r>
              <a:rPr lang="en-US" sz="1600" b="1" i="1" kern="1200" dirty="0">
                <a:solidFill>
                  <a:schemeClr val="tx1"/>
                </a:solidFill>
                <a:latin typeface="+mn-lt"/>
                <a:ea typeface="+mn-ea"/>
                <a:cs typeface="+mn-cs"/>
              </a:rPr>
              <a:t>Ex: </a:t>
            </a:r>
            <a:r>
              <a:rPr lang="en-US" sz="1600" kern="1200" dirty="0">
                <a:solidFill>
                  <a:schemeClr val="tx1"/>
                </a:solidFill>
                <a:latin typeface="+mn-lt"/>
                <a:ea typeface="+mn-ea"/>
                <a:cs typeface="+mn-cs"/>
              </a:rPr>
              <a:t>ASV6296</a:t>
            </a:r>
            <a:r>
              <a:rPr lang="en-US" sz="1600" b="1" i="1" kern="1200" dirty="0">
                <a:solidFill>
                  <a:schemeClr val="tx1"/>
                </a:solidFill>
                <a:latin typeface="+mn-lt"/>
                <a:ea typeface="+mn-ea"/>
                <a:cs typeface="+mn-cs"/>
              </a:rPr>
              <a:t>, </a:t>
            </a:r>
            <a:r>
              <a:rPr lang="en-US" sz="1600" kern="1200" dirty="0">
                <a:solidFill>
                  <a:schemeClr val="tx1"/>
                </a:solidFill>
                <a:latin typeface="+mn-lt"/>
                <a:ea typeface="+mn-ea"/>
                <a:cs typeface="+mn-cs"/>
              </a:rPr>
              <a:t>ASV4003 are positively associated with Clade C and clustered together 3 out of 3 times. </a:t>
            </a:r>
            <a:r>
              <a:rPr lang="en-US" sz="1600" b="1" i="1" kern="1200" dirty="0">
                <a:solidFill>
                  <a:schemeClr val="tx1"/>
                </a:solidFill>
                <a:latin typeface="+mn-lt"/>
                <a:ea typeface="+mn-ea"/>
                <a:cs typeface="+mn-cs"/>
              </a:rPr>
              <a:t>Does this make biologic sense? </a:t>
            </a:r>
          </a:p>
          <a:p>
            <a:pPr marL="220028" indent="-220028" defTabSz="570311">
              <a:spcAft>
                <a:spcPts val="600"/>
              </a:spcAft>
              <a:buFont typeface="Arial" panose="020B0604020202020204" pitchFamily="34" charset="0"/>
              <a:buChar char="•"/>
            </a:pPr>
            <a:endParaRPr lang="en-US" sz="1600" b="1" i="1" kern="1200" dirty="0">
              <a:solidFill>
                <a:schemeClr val="tx1"/>
              </a:solidFill>
              <a:latin typeface="+mn-lt"/>
              <a:ea typeface="+mn-ea"/>
              <a:cs typeface="+mn-cs"/>
            </a:endParaRPr>
          </a:p>
          <a:p>
            <a:pPr defTabSz="570311">
              <a:spcAft>
                <a:spcPts val="600"/>
              </a:spcAft>
            </a:pPr>
            <a:r>
              <a:rPr lang="en-US" sz="1600" b="1" kern="1200" dirty="0">
                <a:solidFill>
                  <a:schemeClr val="tx1"/>
                </a:solidFill>
                <a:highlight>
                  <a:srgbClr val="FFFF00"/>
                </a:highlight>
                <a:latin typeface="+mn-lt"/>
                <a:ea typeface="+mn-ea"/>
                <a:cs typeface="+mn-cs"/>
              </a:rPr>
              <a:t>Recommendations to Client:  </a:t>
            </a:r>
          </a:p>
          <a:p>
            <a:pPr marL="220028" indent="-220028" defTabSz="570311">
              <a:spcAft>
                <a:spcPts val="600"/>
              </a:spcAft>
              <a:buFont typeface="Arial" panose="020B0604020202020204" pitchFamily="34" charset="0"/>
              <a:buChar char="•"/>
            </a:pPr>
            <a:r>
              <a:rPr lang="en-US" sz="1600" kern="1200" dirty="0">
                <a:solidFill>
                  <a:schemeClr val="tx1"/>
                </a:solidFill>
                <a:latin typeface="+mn-lt"/>
                <a:ea typeface="+mn-ea"/>
                <a:cs typeface="+mn-cs"/>
              </a:rPr>
              <a:t>Review ASVs from Ridge 200 in relation to </a:t>
            </a:r>
            <a:r>
              <a:rPr lang="en-US" sz="1600" kern="1200" dirty="0">
                <a:solidFill>
                  <a:schemeClr val="tx1"/>
                </a:solidFill>
                <a:highlight>
                  <a:srgbClr val="FFFF00"/>
                </a:highlight>
                <a:latin typeface="+mn-lt"/>
                <a:ea typeface="+mn-ea"/>
                <a:cs typeface="+mn-cs"/>
              </a:rPr>
              <a:t>client’s subject matter expertise </a:t>
            </a:r>
            <a:r>
              <a:rPr lang="en-US" sz="1600" kern="1200" dirty="0">
                <a:solidFill>
                  <a:schemeClr val="tx1"/>
                </a:solidFill>
                <a:latin typeface="+mn-lt"/>
                <a:ea typeface="+mn-ea"/>
                <a:cs typeface="+mn-cs"/>
              </a:rPr>
              <a:t>and knowledge about Clade C. </a:t>
            </a:r>
          </a:p>
          <a:p>
            <a:pPr marL="220028" indent="-220028" defTabSz="570311">
              <a:spcAft>
                <a:spcPts val="600"/>
              </a:spcAft>
              <a:buFont typeface="Arial" panose="020B0604020202020204" pitchFamily="34" charset="0"/>
              <a:buChar char="•"/>
            </a:pPr>
            <a:r>
              <a:rPr lang="en-US" sz="1600" kern="1200" dirty="0">
                <a:solidFill>
                  <a:schemeClr val="tx1"/>
                </a:solidFill>
                <a:latin typeface="+mn-lt"/>
                <a:ea typeface="+mn-ea"/>
                <a:cs typeface="+mn-cs"/>
              </a:rPr>
              <a:t>Review how the Clade C predictors were clustered together. </a:t>
            </a:r>
          </a:p>
          <a:p>
            <a:pPr marL="220028" indent="-220028" defTabSz="570311">
              <a:spcAft>
                <a:spcPts val="600"/>
              </a:spcAft>
              <a:buFont typeface="Arial" panose="020B0604020202020204" pitchFamily="34" charset="0"/>
              <a:buChar char="•"/>
            </a:pPr>
            <a:r>
              <a:rPr lang="en-US" sz="1600" kern="1200" dirty="0">
                <a:solidFill>
                  <a:schemeClr val="tx1"/>
                </a:solidFill>
                <a:latin typeface="+mn-lt"/>
                <a:ea typeface="+mn-ea"/>
                <a:cs typeface="+mn-cs"/>
              </a:rPr>
              <a:t>Cluster 1 for Species P in Seed 12 run</a:t>
            </a:r>
          </a:p>
          <a:p>
            <a:pPr marL="220028" indent="-220028" defTabSz="570311">
              <a:spcAft>
                <a:spcPts val="600"/>
              </a:spcAft>
              <a:buFont typeface="Arial" panose="020B0604020202020204" pitchFamily="34" charset="0"/>
              <a:buChar char="•"/>
            </a:pPr>
            <a:r>
              <a:rPr lang="en-US" sz="1600" kern="1200" dirty="0">
                <a:solidFill>
                  <a:schemeClr val="tx1"/>
                </a:solidFill>
                <a:latin typeface="+mn-lt"/>
                <a:ea typeface="+mn-ea"/>
                <a:cs typeface="+mn-cs"/>
              </a:rPr>
              <a:t>Cluster 6 for Species S in Seed 12 run</a:t>
            </a:r>
          </a:p>
        </p:txBody>
      </p:sp>
      <p:sp>
        <p:nvSpPr>
          <p:cNvPr id="11" name="TextBox 10">
            <a:extLst>
              <a:ext uri="{FF2B5EF4-FFF2-40B4-BE49-F238E27FC236}">
                <a16:creationId xmlns:a16="http://schemas.microsoft.com/office/drawing/2014/main" id="{3B5FD7C0-B7E5-7A57-A607-E0B00B0AE295}"/>
              </a:ext>
            </a:extLst>
          </p:cNvPr>
          <p:cNvSpPr txBox="1"/>
          <p:nvPr/>
        </p:nvSpPr>
        <p:spPr>
          <a:xfrm>
            <a:off x="6128998" y="6640961"/>
            <a:ext cx="4354648" cy="207429"/>
          </a:xfrm>
          <a:prstGeom prst="rect">
            <a:avLst/>
          </a:prstGeom>
          <a:noFill/>
        </p:spPr>
        <p:txBody>
          <a:bodyPr wrap="square">
            <a:spAutoFit/>
          </a:bodyPr>
          <a:lstStyle/>
          <a:p>
            <a:pPr defTabSz="570311">
              <a:spcAft>
                <a:spcPts val="462"/>
              </a:spcAft>
            </a:pPr>
            <a:r>
              <a:rPr lang="en-US" sz="748" kern="1200" dirty="0">
                <a:solidFill>
                  <a:schemeClr val="tx1"/>
                </a:solidFill>
                <a:latin typeface="+mn-lt"/>
                <a:ea typeface="+mn-ea"/>
                <a:cs typeface="+mn-cs"/>
              </a:rPr>
              <a:t>Seed 12 is shown because the clustering results were largely consistent across all 3 runs. See slides 12-13. </a:t>
            </a:r>
            <a:endParaRPr lang="en-US" sz="1200" dirty="0"/>
          </a:p>
        </p:txBody>
      </p:sp>
      <p:sp>
        <p:nvSpPr>
          <p:cNvPr id="26" name="Right Arrow 25">
            <a:extLst>
              <a:ext uri="{FF2B5EF4-FFF2-40B4-BE49-F238E27FC236}">
                <a16:creationId xmlns:a16="http://schemas.microsoft.com/office/drawing/2014/main" id="{370EE3D9-2289-B13B-6E81-FF86099EDE9E}"/>
              </a:ext>
            </a:extLst>
          </p:cNvPr>
          <p:cNvSpPr/>
          <p:nvPr/>
        </p:nvSpPr>
        <p:spPr>
          <a:xfrm rot="10800000">
            <a:off x="7732776" y="2473410"/>
            <a:ext cx="396081" cy="297061"/>
          </a:xfrm>
          <a:prstGeom prst="rightArrow">
            <a:avLst/>
          </a:prstGeom>
          <a:solidFill>
            <a:schemeClr val="tx1"/>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66235BF6-774A-911B-D87D-BA5D73930019}"/>
              </a:ext>
            </a:extLst>
          </p:cNvPr>
          <p:cNvSpPr/>
          <p:nvPr/>
        </p:nvSpPr>
        <p:spPr>
          <a:xfrm rot="10800000">
            <a:off x="5338922" y="2770471"/>
            <a:ext cx="396081" cy="297061"/>
          </a:xfrm>
          <a:prstGeom prst="rightArrow">
            <a:avLst/>
          </a:prstGeom>
          <a:solidFill>
            <a:schemeClr val="tx1"/>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E115312-B0D8-A7CC-EEED-2C65F7CF5502}"/>
              </a:ext>
            </a:extLst>
          </p:cNvPr>
          <p:cNvSpPr txBox="1"/>
          <p:nvPr/>
        </p:nvSpPr>
        <p:spPr>
          <a:xfrm>
            <a:off x="5735003" y="2758399"/>
            <a:ext cx="920522" cy="305596"/>
          </a:xfrm>
          <a:prstGeom prst="rect">
            <a:avLst/>
          </a:prstGeom>
          <a:noFill/>
        </p:spPr>
        <p:txBody>
          <a:bodyPr wrap="square">
            <a:spAutoFit/>
          </a:bodyPr>
          <a:lstStyle/>
          <a:p>
            <a:pPr defTabSz="704088">
              <a:spcAft>
                <a:spcPts val="600"/>
              </a:spcAft>
            </a:pPr>
            <a:r>
              <a:rPr lang="en-US" sz="1386" kern="1200" dirty="0">
                <a:solidFill>
                  <a:schemeClr val="tx1"/>
                </a:solidFill>
                <a:latin typeface="+mn-lt"/>
                <a:ea typeface="+mn-ea"/>
                <a:cs typeface="+mn-cs"/>
              </a:rPr>
              <a:t>Cluster 1</a:t>
            </a:r>
            <a:endParaRPr lang="en-US" dirty="0"/>
          </a:p>
        </p:txBody>
      </p:sp>
      <p:sp>
        <p:nvSpPr>
          <p:cNvPr id="30" name="TextBox 29">
            <a:extLst>
              <a:ext uri="{FF2B5EF4-FFF2-40B4-BE49-F238E27FC236}">
                <a16:creationId xmlns:a16="http://schemas.microsoft.com/office/drawing/2014/main" id="{5C1041DC-7208-C950-18A2-CE4B1BF9FC0F}"/>
              </a:ext>
            </a:extLst>
          </p:cNvPr>
          <p:cNvSpPr txBox="1"/>
          <p:nvPr/>
        </p:nvSpPr>
        <p:spPr>
          <a:xfrm>
            <a:off x="8128858" y="2473410"/>
            <a:ext cx="920522" cy="305596"/>
          </a:xfrm>
          <a:prstGeom prst="rect">
            <a:avLst/>
          </a:prstGeom>
          <a:noFill/>
        </p:spPr>
        <p:txBody>
          <a:bodyPr wrap="square">
            <a:spAutoFit/>
          </a:bodyPr>
          <a:lstStyle/>
          <a:p>
            <a:pPr defTabSz="704088">
              <a:spcAft>
                <a:spcPts val="600"/>
              </a:spcAft>
            </a:pPr>
            <a:r>
              <a:rPr lang="en-US" sz="1386" kern="1200" dirty="0">
                <a:solidFill>
                  <a:schemeClr val="tx1"/>
                </a:solidFill>
                <a:latin typeface="+mn-lt"/>
                <a:ea typeface="+mn-ea"/>
                <a:cs typeface="+mn-cs"/>
              </a:rPr>
              <a:t>Cluster 6</a:t>
            </a:r>
            <a:endParaRPr lang="en-US" dirty="0"/>
          </a:p>
        </p:txBody>
      </p:sp>
    </p:spTree>
    <p:extLst>
      <p:ext uri="{BB962C8B-B14F-4D97-AF65-F5344CB8AC3E}">
        <p14:creationId xmlns:p14="http://schemas.microsoft.com/office/powerpoint/2010/main" val="2111276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Future Research</a:t>
            </a:r>
          </a:p>
        </p:txBody>
      </p:sp>
      <p:sp>
        <p:nvSpPr>
          <p:cNvPr id="3" name="Content Placeholder 2">
            <a:extLst>
              <a:ext uri="{FF2B5EF4-FFF2-40B4-BE49-F238E27FC236}">
                <a16:creationId xmlns:a16="http://schemas.microsoft.com/office/drawing/2014/main" id="{F4C5BD46-2907-FA54-0946-BEF37835A641}"/>
              </a:ext>
            </a:extLst>
          </p:cNvPr>
          <p:cNvSpPr>
            <a:spLocks/>
          </p:cNvSpPr>
          <p:nvPr/>
        </p:nvSpPr>
        <p:spPr>
          <a:xfrm>
            <a:off x="824640" y="1996641"/>
            <a:ext cx="8814659" cy="3539443"/>
          </a:xfrm>
          <a:prstGeom prst="rect">
            <a:avLst/>
          </a:prstGeom>
        </p:spPr>
        <p:txBody>
          <a:bodyPr>
            <a:normAutofit/>
          </a:bodyPr>
          <a:lstStyle/>
          <a:p>
            <a:pPr marL="342900" indent="-342900" defTabSz="740664">
              <a:buFont typeface="Arial" panose="020B0604020202020204" pitchFamily="34" charset="0"/>
              <a:buChar char="•"/>
            </a:pPr>
            <a:r>
              <a:rPr lang="en-US" sz="2000" kern="1200" dirty="0">
                <a:solidFill>
                  <a:schemeClr val="tx1"/>
                </a:solidFill>
                <a:latin typeface="+mn-lt"/>
                <a:ea typeface="+mn-ea"/>
                <a:cs typeface="+mn-cs"/>
              </a:rPr>
              <a:t>Label samples as ‘bleached’ or ‘not bleached’</a:t>
            </a:r>
          </a:p>
          <a:p>
            <a:pPr marL="342900" indent="-342900" defTabSz="740664">
              <a:buFont typeface="Arial" panose="020B0604020202020204" pitchFamily="34" charset="0"/>
              <a:buChar char="•"/>
            </a:pPr>
            <a:endParaRPr lang="en-US" sz="2000" kern="1200" dirty="0">
              <a:solidFill>
                <a:schemeClr val="tx1"/>
              </a:solidFill>
              <a:latin typeface="+mn-lt"/>
              <a:ea typeface="+mn-ea"/>
              <a:cs typeface="+mn-cs"/>
            </a:endParaRPr>
          </a:p>
          <a:p>
            <a:pPr marL="342900" indent="-342900" defTabSz="740664">
              <a:buFont typeface="Arial" panose="020B0604020202020204" pitchFamily="34" charset="0"/>
              <a:buChar char="•"/>
            </a:pPr>
            <a:r>
              <a:rPr lang="en-US" sz="2000" kern="1200" dirty="0">
                <a:solidFill>
                  <a:schemeClr val="tx1"/>
                </a:solidFill>
                <a:latin typeface="+mn-lt"/>
                <a:ea typeface="+mn-ea"/>
                <a:cs typeface="+mn-cs"/>
              </a:rPr>
              <a:t>Species P has a different genetic profile, and this could play a role in the performance of K-Means clustering and model performance</a:t>
            </a:r>
          </a:p>
          <a:p>
            <a:pPr marL="342900" indent="-342900" defTabSz="740664">
              <a:buFont typeface="Arial" panose="020B0604020202020204" pitchFamily="34" charset="0"/>
              <a:buChar char="•"/>
            </a:pPr>
            <a:endParaRPr lang="en-US" sz="2000" kern="1200" dirty="0">
              <a:solidFill>
                <a:schemeClr val="tx1"/>
              </a:solidFill>
              <a:latin typeface="+mn-lt"/>
              <a:ea typeface="+mn-ea"/>
              <a:cs typeface="+mn-cs"/>
            </a:endParaRPr>
          </a:p>
          <a:p>
            <a:pPr marL="342900" indent="-342900" defTabSz="740664">
              <a:buFont typeface="Arial" panose="020B0604020202020204" pitchFamily="34" charset="0"/>
              <a:buChar char="•"/>
            </a:pPr>
            <a:r>
              <a:rPr lang="en-US" sz="2000" kern="1200" dirty="0">
                <a:solidFill>
                  <a:schemeClr val="tx1"/>
                </a:solidFill>
                <a:latin typeface="+mn-lt"/>
                <a:ea typeface="+mn-ea"/>
                <a:cs typeface="+mn-cs"/>
              </a:rPr>
              <a:t>Model with ASVs collapsed at the Genus level; use feature engineering to combine features; </a:t>
            </a:r>
            <a:r>
              <a:rPr lang="en-US" sz="2000" dirty="0"/>
              <a:t>and/or add </a:t>
            </a:r>
            <a:r>
              <a:rPr lang="en-US" sz="2000" kern="1200" dirty="0">
                <a:solidFill>
                  <a:schemeClr val="tx1"/>
                </a:solidFill>
                <a:latin typeface="+mn-lt"/>
                <a:ea typeface="+mn-ea"/>
                <a:cs typeface="+mn-cs"/>
              </a:rPr>
              <a:t>temperature or other environmental data</a:t>
            </a:r>
            <a:endParaRPr lang="en-US" sz="2000" dirty="0"/>
          </a:p>
        </p:txBody>
      </p:sp>
      <p:pic>
        <p:nvPicPr>
          <p:cNvPr id="10" name="Graphic 9" descr="Microscope with solid fill">
            <a:extLst>
              <a:ext uri="{FF2B5EF4-FFF2-40B4-BE49-F238E27FC236}">
                <a16:creationId xmlns:a16="http://schemas.microsoft.com/office/drawing/2014/main" id="{E550A1B4-5047-23FE-2CFE-0DD1034A9F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6911" y="1976134"/>
            <a:ext cx="1627033" cy="1627033"/>
          </a:xfrm>
          <a:prstGeom prst="rect">
            <a:avLst/>
          </a:prstGeom>
        </p:spPr>
      </p:pic>
      <p:sp>
        <p:nvSpPr>
          <p:cNvPr id="12" name="TextBox 11">
            <a:extLst>
              <a:ext uri="{FF2B5EF4-FFF2-40B4-BE49-F238E27FC236}">
                <a16:creationId xmlns:a16="http://schemas.microsoft.com/office/drawing/2014/main" id="{6C61702C-F536-C780-65A2-6FE21AD6C9F2}"/>
              </a:ext>
            </a:extLst>
          </p:cNvPr>
          <p:cNvSpPr txBox="1"/>
          <p:nvPr/>
        </p:nvSpPr>
        <p:spPr>
          <a:xfrm>
            <a:off x="3251200" y="4740983"/>
            <a:ext cx="8522270" cy="1631216"/>
          </a:xfrm>
          <a:prstGeom prst="rect">
            <a:avLst/>
          </a:prstGeom>
          <a:noFill/>
        </p:spPr>
        <p:txBody>
          <a:bodyPr wrap="square">
            <a:spAutoFit/>
          </a:bodyPr>
          <a:lstStyle/>
          <a:p>
            <a:pPr marL="231458" indent="-231458" defTabSz="740664">
              <a:buFont typeface="Arial" panose="020B0604020202020204" pitchFamily="34" charset="0"/>
              <a:buChar char="•"/>
            </a:pPr>
            <a:r>
              <a:rPr lang="en-US" sz="2000" kern="1200" dirty="0">
                <a:solidFill>
                  <a:schemeClr val="tx1"/>
                </a:solidFill>
                <a:latin typeface="+mn-lt"/>
                <a:ea typeface="+mn-ea"/>
                <a:cs typeface="+mn-cs"/>
              </a:rPr>
              <a:t>Gaussian Mixture Models, Support Vector Machines and Neural Nets could be explored, but interpretability will not be ideal</a:t>
            </a:r>
          </a:p>
          <a:p>
            <a:pPr marL="231458" indent="-231458" defTabSz="740664">
              <a:buFont typeface="Arial" panose="020B0604020202020204" pitchFamily="34" charset="0"/>
              <a:buChar char="•"/>
            </a:pPr>
            <a:endParaRPr lang="en-US" sz="2000" kern="1200" dirty="0">
              <a:solidFill>
                <a:schemeClr val="tx1"/>
              </a:solidFill>
              <a:latin typeface="+mn-lt"/>
              <a:ea typeface="+mn-ea"/>
              <a:cs typeface="+mn-cs"/>
            </a:endParaRPr>
          </a:p>
          <a:p>
            <a:pPr marL="231458" indent="-231458" defTabSz="740664">
              <a:buFont typeface="Arial" panose="020B0604020202020204" pitchFamily="34" charset="0"/>
              <a:buChar char="•"/>
            </a:pPr>
            <a:r>
              <a:rPr lang="en-US" sz="2000" kern="1200" dirty="0">
                <a:solidFill>
                  <a:schemeClr val="tx1"/>
                </a:solidFill>
                <a:latin typeface="+mn-lt"/>
                <a:ea typeface="+mn-ea"/>
                <a:cs typeface="+mn-cs"/>
              </a:rPr>
              <a:t>Geostatistical methods, such as kriging</a:t>
            </a:r>
          </a:p>
          <a:p>
            <a:pPr marL="231458" indent="-231458" defTabSz="740664">
              <a:buFont typeface="Arial" panose="020B0604020202020204" pitchFamily="34" charset="0"/>
              <a:buChar char="•"/>
            </a:pPr>
            <a:endParaRPr lang="en-US" sz="2000" kern="1200" dirty="0">
              <a:solidFill>
                <a:schemeClr val="tx1"/>
              </a:solidFill>
              <a:latin typeface="+mn-lt"/>
              <a:ea typeface="+mn-ea"/>
              <a:cs typeface="+mn-cs"/>
            </a:endParaRPr>
          </a:p>
        </p:txBody>
      </p:sp>
      <p:pic>
        <p:nvPicPr>
          <p:cNvPr id="14" name="Graphic 13" descr="Abacus with solid fill">
            <a:extLst>
              <a:ext uri="{FF2B5EF4-FFF2-40B4-BE49-F238E27FC236}">
                <a16:creationId xmlns:a16="http://schemas.microsoft.com/office/drawing/2014/main" id="{3E4C3557-B532-1078-6462-5809A7ED7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611" y="4735247"/>
            <a:ext cx="1495321" cy="1495321"/>
          </a:xfrm>
          <a:prstGeom prst="rect">
            <a:avLst/>
          </a:prstGeom>
        </p:spPr>
      </p:pic>
    </p:spTree>
    <p:extLst>
      <p:ext uri="{BB962C8B-B14F-4D97-AF65-F5344CB8AC3E}">
        <p14:creationId xmlns:p14="http://schemas.microsoft.com/office/powerpoint/2010/main" val="66962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Questions?</a:t>
            </a:r>
          </a:p>
        </p:txBody>
      </p:sp>
      <p:sp>
        <p:nvSpPr>
          <p:cNvPr id="3" name="TextBox 2">
            <a:extLst>
              <a:ext uri="{FF2B5EF4-FFF2-40B4-BE49-F238E27FC236}">
                <a16:creationId xmlns:a16="http://schemas.microsoft.com/office/drawing/2014/main" id="{91DCDC7E-BC7D-F4B7-5585-A13298DABB18}"/>
              </a:ext>
            </a:extLst>
          </p:cNvPr>
          <p:cNvSpPr txBox="1"/>
          <p:nvPr/>
        </p:nvSpPr>
        <p:spPr>
          <a:xfrm>
            <a:off x="1113809" y="953037"/>
            <a:ext cx="4036333" cy="1709849"/>
          </a:xfrm>
          <a:prstGeom prst="rect">
            <a:avLst/>
          </a:prstGeom>
        </p:spPr>
        <p:txBody>
          <a:bodyPr vert="horz" lIns="91440" tIns="45720" rIns="91440" bIns="45720" rtlCol="0" anchor="b">
            <a:normAutofit/>
          </a:bodyPr>
          <a:lstStyle/>
          <a:p>
            <a:pPr>
              <a:lnSpc>
                <a:spcPct val="90000"/>
              </a:lnSpc>
              <a:spcBef>
                <a:spcPts val="1000"/>
              </a:spcBef>
            </a:pPr>
            <a:endParaRPr lang="en-US" sz="2000" kern="1200" dirty="0">
              <a:solidFill>
                <a:schemeClr val="tx1"/>
              </a:solidFill>
              <a:latin typeface="+mn-lt"/>
              <a:ea typeface="+mn-ea"/>
              <a:cs typeface="+mn-cs"/>
            </a:endParaRP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Questions outline">
            <a:extLst>
              <a:ext uri="{FF2B5EF4-FFF2-40B4-BE49-F238E27FC236}">
                <a16:creationId xmlns:a16="http://schemas.microsoft.com/office/drawing/2014/main" id="{E7683AC0-F3F2-590C-B712-1159482324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427286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a:xfrm>
            <a:off x="1043631" y="809898"/>
            <a:ext cx="9942716" cy="1554480"/>
          </a:xfrm>
        </p:spPr>
        <p:txBody>
          <a:bodyPr anchor="ctr">
            <a:normAutofit/>
          </a:bodyPr>
          <a:lstStyle/>
          <a:p>
            <a:r>
              <a:rPr lang="en-US" sz="4800" dirty="0"/>
              <a:t>References</a:t>
            </a:r>
          </a:p>
        </p:txBody>
      </p:sp>
      <p:sp>
        <p:nvSpPr>
          <p:cNvPr id="3" name="Content Placeholder 2">
            <a:extLst>
              <a:ext uri="{FF2B5EF4-FFF2-40B4-BE49-F238E27FC236}">
                <a16:creationId xmlns:a16="http://schemas.microsoft.com/office/drawing/2014/main" id="{F4C5BD46-2907-FA54-0946-BEF37835A641}"/>
              </a:ext>
            </a:extLst>
          </p:cNvPr>
          <p:cNvSpPr>
            <a:spLocks noGrp="1"/>
          </p:cNvSpPr>
          <p:nvPr>
            <p:ph idx="1"/>
          </p:nvPr>
        </p:nvSpPr>
        <p:spPr>
          <a:xfrm>
            <a:off x="1045028" y="3017522"/>
            <a:ext cx="9941319" cy="3124658"/>
          </a:xfrm>
        </p:spPr>
        <p:txBody>
          <a:bodyPr anchor="ctr">
            <a:normAutofit/>
          </a:bodyPr>
          <a:lstStyle/>
          <a:p>
            <a:r>
              <a:rPr lang="en-US" sz="1300" b="0" i="0" u="none" strike="noStrike" dirty="0">
                <a:effectLst/>
                <a:latin typeface="Arial" panose="020B0604020202020204" pitchFamily="34" charset="0"/>
              </a:rPr>
              <a:t>Armstrong, G., Rahman, G., Martino, C., McDonald, D., Gonzalez, A., </a:t>
            </a:r>
            <a:r>
              <a:rPr lang="en-US" sz="1300" b="0" i="0" u="none" strike="noStrike" dirty="0" err="1">
                <a:effectLst/>
                <a:latin typeface="Arial" panose="020B0604020202020204" pitchFamily="34" charset="0"/>
              </a:rPr>
              <a:t>Mishne</a:t>
            </a:r>
            <a:r>
              <a:rPr lang="en-US" sz="1300" b="0" i="0" u="none" strike="noStrike" dirty="0">
                <a:effectLst/>
                <a:latin typeface="Arial" panose="020B0604020202020204" pitchFamily="34" charset="0"/>
              </a:rPr>
              <a:t>, G., &amp; Knight, R. (2022). Applications and comparison of dimensionality reduction methods for microbiome data. </a:t>
            </a:r>
            <a:r>
              <a:rPr lang="en-US" sz="1300" b="0" i="1" u="none" strike="noStrike" dirty="0">
                <a:effectLst/>
                <a:latin typeface="Arial" panose="020B0604020202020204" pitchFamily="34" charset="0"/>
              </a:rPr>
              <a:t>Frontiers in bioinformatics</a:t>
            </a:r>
            <a:r>
              <a:rPr lang="en-US" sz="1300" b="0" i="0" u="none" strike="noStrike" dirty="0">
                <a:effectLst/>
                <a:latin typeface="Arial" panose="020B0604020202020204" pitchFamily="34" charset="0"/>
              </a:rPr>
              <a:t>, </a:t>
            </a:r>
            <a:r>
              <a:rPr lang="en-US" sz="1300" b="0" i="1" u="none" strike="noStrike" dirty="0">
                <a:effectLst/>
                <a:latin typeface="Arial" panose="020B0604020202020204" pitchFamily="34" charset="0"/>
              </a:rPr>
              <a:t>2</a:t>
            </a:r>
            <a:r>
              <a:rPr lang="en-US" sz="1300" b="0" i="0" u="none" strike="noStrike" dirty="0">
                <a:effectLst/>
                <a:latin typeface="Arial" panose="020B0604020202020204" pitchFamily="34" charset="0"/>
              </a:rPr>
              <a:t>, 821861.</a:t>
            </a:r>
          </a:p>
          <a:p>
            <a:r>
              <a:rPr lang="en-US" sz="1300" dirty="0" err="1">
                <a:effectLst/>
                <a:latin typeface="Lato" panose="020F0502020204030203" pitchFamily="34" charset="0"/>
              </a:rPr>
              <a:t>Buitrago-López</a:t>
            </a:r>
            <a:r>
              <a:rPr lang="en-US" sz="1300" dirty="0">
                <a:effectLst/>
                <a:latin typeface="Lato" panose="020F0502020204030203" pitchFamily="34" charset="0"/>
              </a:rPr>
              <a:t>, Cárdenas, et al. (2023). </a:t>
            </a:r>
            <a:r>
              <a:rPr lang="en-US" sz="1300" dirty="0">
                <a:effectLst/>
                <a:latin typeface="Lato" panose="020F0502020204030204" pitchFamily="34" charset="0"/>
              </a:rPr>
              <a:t>Disparate population and </a:t>
            </a:r>
            <a:r>
              <a:rPr lang="en-US" sz="1300" dirty="0" err="1">
                <a:effectLst/>
                <a:latin typeface="Lato" panose="020F0502020204030204" pitchFamily="34" charset="0"/>
              </a:rPr>
              <a:t>holobiont</a:t>
            </a:r>
            <a:r>
              <a:rPr lang="en-US" sz="1300" dirty="0">
                <a:effectLst/>
                <a:latin typeface="Lato" panose="020F0502020204030204" pitchFamily="34" charset="0"/>
              </a:rPr>
              <a:t> structure of pocilloporid corals across the Red Sea gradient demonstrate species-specific evolutionary trajectories. </a:t>
            </a:r>
            <a:r>
              <a:rPr lang="en-US" sz="1300" i="1" dirty="0">
                <a:effectLst/>
                <a:latin typeface="Lato" panose="020F0502020204030203" pitchFamily="34" charset="0"/>
              </a:rPr>
              <a:t>Molecular Ecology. </a:t>
            </a:r>
            <a:r>
              <a:rPr lang="en-US" sz="1300" dirty="0">
                <a:effectLst/>
                <a:latin typeface="Lato" panose="020F0502020204030203" pitchFamily="34" charset="0"/>
              </a:rPr>
              <a:t>2023;32:2151–2173. DOI: 10.1111/mec.16871.</a:t>
            </a:r>
          </a:p>
          <a:p>
            <a:r>
              <a:rPr lang="en-US" sz="1300" b="0" i="0" u="none" strike="noStrike" dirty="0" err="1">
                <a:effectLst/>
                <a:latin typeface="Arial" panose="020B0604020202020204" pitchFamily="34" charset="0"/>
              </a:rPr>
              <a:t>Jasner</a:t>
            </a:r>
            <a:r>
              <a:rPr lang="en-US" sz="1300" b="0" i="0" u="none" strike="noStrike" dirty="0">
                <a:effectLst/>
                <a:latin typeface="Arial" panose="020B0604020202020204" pitchFamily="34" charset="0"/>
              </a:rPr>
              <a:t>, Y., </a:t>
            </a:r>
            <a:r>
              <a:rPr lang="en-US" sz="1300" b="0" i="0" u="none" strike="noStrike" dirty="0" err="1">
                <a:effectLst/>
                <a:latin typeface="Arial" panose="020B0604020202020204" pitchFamily="34" charset="0"/>
              </a:rPr>
              <a:t>Belogolovski</a:t>
            </a:r>
            <a:r>
              <a:rPr lang="en-US" sz="1300" b="0" i="0" u="none" strike="noStrike" dirty="0">
                <a:effectLst/>
                <a:latin typeface="Arial" panose="020B0604020202020204" pitchFamily="34" charset="0"/>
              </a:rPr>
              <a:t>, A., Ben-Itzhak, M., </a:t>
            </a:r>
            <a:r>
              <a:rPr lang="en-US" sz="1300" b="0" i="0" u="none" strike="noStrike" dirty="0" err="1">
                <a:effectLst/>
                <a:latin typeface="Arial" panose="020B0604020202020204" pitchFamily="34" charset="0"/>
              </a:rPr>
              <a:t>Koren</a:t>
            </a:r>
            <a:r>
              <a:rPr lang="en-US" sz="1300" b="0" i="0" u="none" strike="noStrike" dirty="0">
                <a:effectLst/>
                <a:latin typeface="Arial" panose="020B0604020202020204" pitchFamily="34" charset="0"/>
              </a:rPr>
              <a:t>, O., &amp; </a:t>
            </a:r>
            <a:r>
              <a:rPr lang="en-US" sz="1300" b="0" i="0" u="none" strike="noStrike" dirty="0" err="1">
                <a:effectLst/>
                <a:latin typeface="Arial" panose="020B0604020202020204" pitchFamily="34" charset="0"/>
              </a:rPr>
              <a:t>Louzoun</a:t>
            </a:r>
            <a:r>
              <a:rPr lang="en-US" sz="1300" b="0" i="0" u="none" strike="noStrike" dirty="0">
                <a:effectLst/>
                <a:latin typeface="Arial" panose="020B0604020202020204" pitchFamily="34" charset="0"/>
              </a:rPr>
              <a:t>, Y. (2021). Microbiome preprocessing machine learning pipeline. </a:t>
            </a:r>
            <a:r>
              <a:rPr lang="en-US" sz="1300" b="0" i="1" u="none" strike="noStrike" dirty="0">
                <a:effectLst/>
                <a:latin typeface="Arial" panose="020B0604020202020204" pitchFamily="34" charset="0"/>
              </a:rPr>
              <a:t>Frontiers in Immunology</a:t>
            </a:r>
            <a:r>
              <a:rPr lang="en-US" sz="1300" b="0" i="0" u="none" strike="noStrike" dirty="0">
                <a:effectLst/>
                <a:latin typeface="Arial" panose="020B0604020202020204" pitchFamily="34" charset="0"/>
              </a:rPr>
              <a:t>, </a:t>
            </a:r>
            <a:r>
              <a:rPr lang="en-US" sz="1300" b="0" i="1" u="none" strike="noStrike" dirty="0">
                <a:effectLst/>
                <a:latin typeface="Arial" panose="020B0604020202020204" pitchFamily="34" charset="0"/>
              </a:rPr>
              <a:t>12</a:t>
            </a:r>
            <a:r>
              <a:rPr lang="en-US" sz="1300" b="0" i="0" u="none" strike="noStrike" dirty="0">
                <a:effectLst/>
                <a:latin typeface="Arial" panose="020B0604020202020204" pitchFamily="34" charset="0"/>
              </a:rPr>
              <a:t>, 677870.</a:t>
            </a:r>
            <a:endParaRPr lang="en-US" sz="1300" dirty="0">
              <a:effectLst/>
              <a:latin typeface="Lato" panose="020F0502020204030203" pitchFamily="34" charset="0"/>
            </a:endParaRPr>
          </a:p>
          <a:p>
            <a:r>
              <a:rPr lang="en-US" sz="1300" b="0" i="0" u="none" strike="noStrike" dirty="0" err="1">
                <a:effectLst/>
                <a:latin typeface="Arial" panose="020B0604020202020204" pitchFamily="34" charset="0"/>
              </a:rPr>
              <a:t>Namkung</a:t>
            </a:r>
            <a:r>
              <a:rPr lang="en-US" sz="1300" b="0" i="0" u="none" strike="noStrike" dirty="0">
                <a:effectLst/>
                <a:latin typeface="Arial" panose="020B0604020202020204" pitchFamily="34" charset="0"/>
              </a:rPr>
              <a:t>, J. (2020). Machine learning methods for microbiome studies. </a:t>
            </a:r>
            <a:r>
              <a:rPr lang="en-US" sz="1300" b="0" i="1" u="none" strike="noStrike" dirty="0">
                <a:effectLst/>
                <a:latin typeface="Arial" panose="020B0604020202020204" pitchFamily="34" charset="0"/>
              </a:rPr>
              <a:t>Journal of Microbiology</a:t>
            </a:r>
            <a:r>
              <a:rPr lang="en-US" sz="1300" b="0" i="0" u="none" strike="noStrike" dirty="0">
                <a:effectLst/>
                <a:latin typeface="Arial" panose="020B0604020202020204" pitchFamily="34" charset="0"/>
              </a:rPr>
              <a:t>, </a:t>
            </a:r>
            <a:r>
              <a:rPr lang="en-US" sz="1300" b="0" i="1" u="none" strike="noStrike" dirty="0">
                <a:effectLst/>
                <a:latin typeface="Arial" panose="020B0604020202020204" pitchFamily="34" charset="0"/>
              </a:rPr>
              <a:t>58</a:t>
            </a:r>
            <a:r>
              <a:rPr lang="en-US" sz="1300" b="0" i="0" u="none" strike="noStrike" dirty="0">
                <a:effectLst/>
                <a:latin typeface="Arial" panose="020B0604020202020204" pitchFamily="34" charset="0"/>
              </a:rPr>
              <a:t>, 206-216.</a:t>
            </a:r>
          </a:p>
          <a:p>
            <a:r>
              <a:rPr lang="en-US" sz="1300" b="0" i="0" u="none" strike="noStrike" dirty="0">
                <a:latin typeface="Lato" panose="020F0502020204030203" pitchFamily="34" charset="0"/>
              </a:rPr>
              <a:t>Shi, Y., Zhang, L., Peterson, C. B., Do, K. A., &amp; </a:t>
            </a:r>
            <a:r>
              <a:rPr lang="en-US" sz="1300" b="0" i="0" u="none" strike="noStrike" dirty="0" err="1">
                <a:latin typeface="Lato" panose="020F0502020204030203" pitchFamily="34" charset="0"/>
              </a:rPr>
              <a:t>Jenq</a:t>
            </a:r>
            <a:r>
              <a:rPr lang="en-US" sz="1300" b="0" i="0" u="none" strike="noStrike" dirty="0">
                <a:latin typeface="Lato" panose="020F0502020204030203" pitchFamily="34" charset="0"/>
              </a:rPr>
              <a:t>, R. R. (2022). Performance determinants of unsupervised clustering methods for microbiome data. Microbiome, 10(1), 1-12.</a:t>
            </a:r>
          </a:p>
          <a:p>
            <a:r>
              <a:rPr lang="en-US" sz="1300" b="0" i="0" u="none" strike="noStrike" dirty="0">
                <a:effectLst/>
                <a:latin typeface="Arial" panose="020B0604020202020204" pitchFamily="34" charset="0"/>
              </a:rPr>
              <a:t>Zhou, Y. H., &amp; </a:t>
            </a:r>
            <a:r>
              <a:rPr lang="en-US" sz="1300" b="0" i="0" u="none" strike="noStrike" dirty="0" err="1">
                <a:effectLst/>
                <a:latin typeface="Arial" panose="020B0604020202020204" pitchFamily="34" charset="0"/>
              </a:rPr>
              <a:t>Gallins</a:t>
            </a:r>
            <a:r>
              <a:rPr lang="en-US" sz="1300" b="0" i="0" u="none" strike="noStrike" dirty="0">
                <a:effectLst/>
                <a:latin typeface="Arial" panose="020B0604020202020204" pitchFamily="34" charset="0"/>
              </a:rPr>
              <a:t>, P. (2019). A review and tutorial of machine learning methods for microbiome host trait prediction. </a:t>
            </a:r>
            <a:r>
              <a:rPr lang="en-US" sz="1300" b="0" i="1" u="none" strike="noStrike" dirty="0">
                <a:effectLst/>
                <a:latin typeface="Arial" panose="020B0604020202020204" pitchFamily="34" charset="0"/>
              </a:rPr>
              <a:t>Frontiers in genetics</a:t>
            </a:r>
            <a:r>
              <a:rPr lang="en-US" sz="1300" b="0" i="0" u="none" strike="noStrike" dirty="0">
                <a:effectLst/>
                <a:latin typeface="Arial" panose="020B0604020202020204" pitchFamily="34" charset="0"/>
              </a:rPr>
              <a:t>, </a:t>
            </a:r>
            <a:r>
              <a:rPr lang="en-US" sz="1300" b="0" i="1" u="none" strike="noStrike" dirty="0">
                <a:effectLst/>
                <a:latin typeface="Arial" panose="020B0604020202020204" pitchFamily="34" charset="0"/>
              </a:rPr>
              <a:t>10</a:t>
            </a:r>
            <a:r>
              <a:rPr lang="en-US" sz="1300" b="0" i="0" u="none" strike="noStrike" dirty="0">
                <a:effectLst/>
                <a:latin typeface="Arial" panose="020B0604020202020204" pitchFamily="34" charset="0"/>
              </a:rPr>
              <a:t>, 579.</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182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Project Overview</a:t>
            </a:r>
          </a:p>
        </p:txBody>
      </p:sp>
      <p:sp>
        <p:nvSpPr>
          <p:cNvPr id="6" name="Title 1">
            <a:extLst>
              <a:ext uri="{FF2B5EF4-FFF2-40B4-BE49-F238E27FC236}">
                <a16:creationId xmlns:a16="http://schemas.microsoft.com/office/drawing/2014/main" id="{C4525AF3-A363-DE35-D76C-1E4F82C0C266}"/>
              </a:ext>
            </a:extLst>
          </p:cNvPr>
          <p:cNvSpPr txBox="1">
            <a:spLocks/>
          </p:cNvSpPr>
          <p:nvPr/>
        </p:nvSpPr>
        <p:spPr>
          <a:xfrm>
            <a:off x="1880438" y="3308687"/>
            <a:ext cx="9288838" cy="1170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4672">
              <a:spcAft>
                <a:spcPts val="600"/>
              </a:spcAft>
            </a:pPr>
            <a:r>
              <a:rPr lang="en-US" sz="3872" kern="1200" dirty="0">
                <a:solidFill>
                  <a:schemeClr val="tx1"/>
                </a:solidFill>
                <a:latin typeface="+mj-lt"/>
                <a:ea typeface="+mj-ea"/>
                <a:cs typeface="+mj-cs"/>
              </a:rPr>
              <a:t>Project Goals</a:t>
            </a:r>
            <a:endParaRPr lang="en-US" dirty="0"/>
          </a:p>
        </p:txBody>
      </p:sp>
      <p:sp>
        <p:nvSpPr>
          <p:cNvPr id="7" name="Content Placeholder 4">
            <a:extLst>
              <a:ext uri="{FF2B5EF4-FFF2-40B4-BE49-F238E27FC236}">
                <a16:creationId xmlns:a16="http://schemas.microsoft.com/office/drawing/2014/main" id="{32EF1375-0A04-153C-DAFE-7734D729F20D}"/>
              </a:ext>
            </a:extLst>
          </p:cNvPr>
          <p:cNvSpPr txBox="1">
            <a:spLocks/>
          </p:cNvSpPr>
          <p:nvPr/>
        </p:nvSpPr>
        <p:spPr>
          <a:xfrm>
            <a:off x="1880438" y="1404435"/>
            <a:ext cx="9288839" cy="20265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04672">
              <a:lnSpc>
                <a:spcPct val="100000"/>
              </a:lnSpc>
              <a:spcBef>
                <a:spcPts val="0"/>
              </a:spcBef>
            </a:pPr>
            <a:r>
              <a:rPr lang="en-US" sz="2400" kern="1200" dirty="0">
                <a:solidFill>
                  <a:schemeClr val="tx1"/>
                </a:solidFill>
                <a:highlight>
                  <a:srgbClr val="FFFF00"/>
                </a:highlight>
                <a:latin typeface="+mn-lt"/>
                <a:ea typeface="+mn-ea"/>
                <a:cs typeface="+mn-cs"/>
              </a:rPr>
              <a:t>Relationships</a:t>
            </a:r>
            <a:r>
              <a:rPr lang="en-US" sz="2400" kern="1200" dirty="0">
                <a:solidFill>
                  <a:schemeClr val="tx1"/>
                </a:solidFill>
                <a:latin typeface="+mn-lt"/>
                <a:ea typeface="+mn-ea"/>
                <a:cs typeface="+mn-cs"/>
              </a:rPr>
              <a:t> between coral algae and bacteria provide insight into the algal symbiont, i.e., the wholistic interaction of algae and bacteria within coral tissues that work to regulate nutrient cycling and resilience to thermal or environmental changes. </a:t>
            </a:r>
          </a:p>
          <a:p>
            <a:pPr defTabSz="804672">
              <a:lnSpc>
                <a:spcPct val="100000"/>
              </a:lnSpc>
              <a:spcBef>
                <a:spcPts val="0"/>
              </a:spcBef>
            </a:pPr>
            <a:endParaRPr lang="en-US" sz="2400" kern="1200" dirty="0">
              <a:solidFill>
                <a:schemeClr val="tx1"/>
              </a:solidFill>
              <a:latin typeface="+mn-lt"/>
              <a:ea typeface="+mn-ea"/>
              <a:cs typeface="+mn-cs"/>
            </a:endParaRPr>
          </a:p>
          <a:p>
            <a:pPr defTabSz="804672">
              <a:lnSpc>
                <a:spcPct val="100000"/>
              </a:lnSpc>
              <a:spcBef>
                <a:spcPts val="0"/>
              </a:spcBef>
            </a:pPr>
            <a:endParaRPr lang="en-US" sz="2400" dirty="0"/>
          </a:p>
          <a:p>
            <a:pPr defTabSz="804672">
              <a:lnSpc>
                <a:spcPct val="100000"/>
              </a:lnSpc>
              <a:spcBef>
                <a:spcPts val="0"/>
              </a:spcBef>
            </a:pPr>
            <a:endParaRPr lang="en-US" sz="2400" kern="1200" dirty="0">
              <a:solidFill>
                <a:schemeClr val="tx1"/>
              </a:solidFill>
              <a:latin typeface="+mn-lt"/>
              <a:ea typeface="+mn-ea"/>
              <a:cs typeface="+mn-cs"/>
            </a:endParaRPr>
          </a:p>
          <a:p>
            <a:pPr defTabSz="804672">
              <a:lnSpc>
                <a:spcPct val="100000"/>
              </a:lnSpc>
              <a:spcBef>
                <a:spcPts val="0"/>
              </a:spcBef>
            </a:pPr>
            <a:endParaRPr lang="en-US" sz="2400" kern="1200" dirty="0">
              <a:solidFill>
                <a:schemeClr val="tx1"/>
              </a:solidFill>
              <a:latin typeface="+mn-lt"/>
              <a:ea typeface="+mn-ea"/>
              <a:cs typeface="+mn-cs"/>
            </a:endParaRPr>
          </a:p>
          <a:p>
            <a:pPr defTabSz="804672">
              <a:lnSpc>
                <a:spcPct val="100000"/>
              </a:lnSpc>
              <a:spcBef>
                <a:spcPts val="0"/>
              </a:spcBef>
            </a:pPr>
            <a:r>
              <a:rPr lang="en-US" sz="2400" kern="1200" dirty="0">
                <a:solidFill>
                  <a:schemeClr val="tx1"/>
                </a:solidFill>
                <a:highlight>
                  <a:srgbClr val="FFFF00"/>
                </a:highlight>
                <a:latin typeface="+mn-lt"/>
                <a:ea typeface="+mn-ea"/>
                <a:cs typeface="+mn-cs"/>
              </a:rPr>
              <a:t>Part I: Unsupervised: </a:t>
            </a:r>
            <a:r>
              <a:rPr lang="en-US" sz="2400" kern="1200" dirty="0">
                <a:solidFill>
                  <a:schemeClr val="tx1"/>
                </a:solidFill>
                <a:latin typeface="+mn-lt"/>
                <a:ea typeface="+mn-ea"/>
                <a:cs typeface="+mn-cs"/>
              </a:rPr>
              <a:t> Identify bacterial </a:t>
            </a:r>
            <a:r>
              <a:rPr lang="en-US" sz="2400" kern="1200" dirty="0">
                <a:solidFill>
                  <a:schemeClr val="tx1"/>
                </a:solidFill>
                <a:highlight>
                  <a:srgbClr val="FFFF00"/>
                </a:highlight>
                <a:latin typeface="+mn-lt"/>
                <a:ea typeface="+mn-ea"/>
                <a:cs typeface="+mn-cs"/>
              </a:rPr>
              <a:t>groups</a:t>
            </a:r>
            <a:r>
              <a:rPr lang="en-US" sz="2400" kern="1200" dirty="0">
                <a:solidFill>
                  <a:schemeClr val="tx1"/>
                </a:solidFill>
                <a:latin typeface="+mn-lt"/>
                <a:ea typeface="+mn-ea"/>
                <a:cs typeface="+mn-cs"/>
              </a:rPr>
              <a:t> that tend to cluster together to understand the bacteria-algae partnerships present in corals sampled from several regions in the Red Sea.</a:t>
            </a:r>
          </a:p>
          <a:p>
            <a:pPr defTabSz="804672">
              <a:lnSpc>
                <a:spcPct val="100000"/>
              </a:lnSpc>
              <a:spcBef>
                <a:spcPts val="0"/>
              </a:spcBef>
            </a:pPr>
            <a:r>
              <a:rPr lang="en-US" sz="2400" kern="1200" dirty="0">
                <a:solidFill>
                  <a:schemeClr val="tx1"/>
                </a:solidFill>
                <a:highlight>
                  <a:srgbClr val="FFFF00"/>
                </a:highlight>
                <a:latin typeface="+mn-lt"/>
                <a:ea typeface="+mn-ea"/>
                <a:cs typeface="+mn-cs"/>
              </a:rPr>
              <a:t>Part II: Supervised: </a:t>
            </a:r>
            <a:r>
              <a:rPr lang="en-US" sz="2400" kern="1200" dirty="0">
                <a:solidFill>
                  <a:schemeClr val="tx1"/>
                </a:solidFill>
                <a:latin typeface="+mn-lt"/>
                <a:ea typeface="+mn-ea"/>
                <a:cs typeface="+mn-cs"/>
              </a:rPr>
              <a:t> Estimate the </a:t>
            </a:r>
            <a:r>
              <a:rPr lang="en-US" sz="2400" kern="1200" dirty="0">
                <a:solidFill>
                  <a:schemeClr val="tx1"/>
                </a:solidFill>
                <a:highlight>
                  <a:srgbClr val="FFFF00"/>
                </a:highlight>
                <a:latin typeface="+mn-lt"/>
                <a:ea typeface="+mn-ea"/>
                <a:cs typeface="+mn-cs"/>
              </a:rPr>
              <a:t>association</a:t>
            </a:r>
            <a:r>
              <a:rPr lang="en-US" sz="2400" kern="1200" dirty="0">
                <a:solidFill>
                  <a:schemeClr val="tx1"/>
                </a:solidFill>
                <a:latin typeface="+mn-lt"/>
                <a:ea typeface="+mn-ea"/>
                <a:cs typeface="+mn-cs"/>
              </a:rPr>
              <a:t> between algae of clade C and its bacteria by using machine learning algorithms to predict if a sample’s bacterial profile is Clade C or not.</a:t>
            </a:r>
            <a:endParaRPr lang="en-US" sz="2400" dirty="0"/>
          </a:p>
        </p:txBody>
      </p:sp>
      <p:sp>
        <p:nvSpPr>
          <p:cNvPr id="8" name="Title 1">
            <a:extLst>
              <a:ext uri="{FF2B5EF4-FFF2-40B4-BE49-F238E27FC236}">
                <a16:creationId xmlns:a16="http://schemas.microsoft.com/office/drawing/2014/main" id="{13A3A026-BC04-676E-0B4F-FB2E87DFF743}"/>
              </a:ext>
            </a:extLst>
          </p:cNvPr>
          <p:cNvSpPr txBox="1">
            <a:spLocks/>
          </p:cNvSpPr>
          <p:nvPr/>
        </p:nvSpPr>
        <p:spPr>
          <a:xfrm>
            <a:off x="1880438" y="293536"/>
            <a:ext cx="9288838" cy="1170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4672">
              <a:spcAft>
                <a:spcPts val="600"/>
              </a:spcAft>
            </a:pPr>
            <a:r>
              <a:rPr lang="en-US" sz="3872" kern="1200" dirty="0">
                <a:solidFill>
                  <a:schemeClr val="tx1"/>
                </a:solidFill>
                <a:latin typeface="+mj-lt"/>
                <a:ea typeface="+mj-ea"/>
                <a:cs typeface="+mj-cs"/>
              </a:rPr>
              <a:t>Project Overview</a:t>
            </a:r>
            <a:endParaRPr lang="en-US" dirty="0"/>
          </a:p>
        </p:txBody>
      </p:sp>
      <p:pic>
        <p:nvPicPr>
          <p:cNvPr id="26" name="Graphic 25" descr="Seaweed with solid fill">
            <a:extLst>
              <a:ext uri="{FF2B5EF4-FFF2-40B4-BE49-F238E27FC236}">
                <a16:creationId xmlns:a16="http://schemas.microsoft.com/office/drawing/2014/main" id="{FB7852D6-18DE-15D2-EB33-DB8EFC423A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654" y="3070863"/>
            <a:ext cx="1042238" cy="1042238"/>
          </a:xfrm>
          <a:prstGeom prst="rect">
            <a:avLst/>
          </a:prstGeom>
        </p:spPr>
      </p:pic>
      <p:pic>
        <p:nvPicPr>
          <p:cNvPr id="28" name="Graphic 27" descr="Wave with solid fill">
            <a:extLst>
              <a:ext uri="{FF2B5EF4-FFF2-40B4-BE49-F238E27FC236}">
                <a16:creationId xmlns:a16="http://schemas.microsoft.com/office/drawing/2014/main" id="{67376E06-0544-AC63-414D-E44F60C06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654" y="459863"/>
            <a:ext cx="1042238" cy="1042238"/>
          </a:xfrm>
          <a:prstGeom prst="rect">
            <a:avLst/>
          </a:prstGeom>
        </p:spPr>
      </p:pic>
    </p:spTree>
    <p:extLst>
      <p:ext uri="{BB962C8B-B14F-4D97-AF65-F5344CB8AC3E}">
        <p14:creationId xmlns:p14="http://schemas.microsoft.com/office/powerpoint/2010/main" val="195184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F4C5BD46-2907-FA54-0946-BEF37835A641}"/>
              </a:ext>
            </a:extLst>
          </p:cNvPr>
          <p:cNvSpPr>
            <a:spLocks noGrp="1"/>
          </p:cNvSpPr>
          <p:nvPr>
            <p:ph idx="1"/>
          </p:nvPr>
        </p:nvSpPr>
        <p:spPr>
          <a:xfrm>
            <a:off x="1926219" y="1621240"/>
            <a:ext cx="10021139" cy="4351338"/>
          </a:xfrm>
        </p:spPr>
        <p:txBody>
          <a:bodyPr>
            <a:normAutofit/>
          </a:bodyPr>
          <a:lstStyle/>
          <a:p>
            <a:pPr marL="0" indent="0">
              <a:lnSpc>
                <a:spcPct val="120000"/>
              </a:lnSpc>
              <a:buNone/>
            </a:pPr>
            <a:r>
              <a:rPr lang="en-US" sz="2800" b="1" dirty="0"/>
              <a:t>Part I: </a:t>
            </a:r>
            <a:r>
              <a:rPr lang="en-US" sz="2800" b="1" dirty="0">
                <a:highlight>
                  <a:srgbClr val="FFFF00"/>
                </a:highlight>
              </a:rPr>
              <a:t>Unsupervised</a:t>
            </a:r>
            <a:r>
              <a:rPr lang="en-US" sz="2800" b="1" dirty="0"/>
              <a:t> Machine Learning</a:t>
            </a:r>
            <a:endParaRPr lang="en-US" sz="2800" dirty="0"/>
          </a:p>
          <a:p>
            <a:pPr>
              <a:lnSpc>
                <a:spcPct val="120000"/>
              </a:lnSpc>
            </a:pPr>
            <a:r>
              <a:rPr lang="en-US" sz="2800" dirty="0"/>
              <a:t>Which bacteria strains tend to be clustered together?</a:t>
            </a:r>
          </a:p>
          <a:p>
            <a:pPr marL="0" indent="0">
              <a:lnSpc>
                <a:spcPct val="120000"/>
              </a:lnSpc>
              <a:buNone/>
            </a:pPr>
            <a:endParaRPr lang="en-US" sz="2800" dirty="0"/>
          </a:p>
          <a:p>
            <a:pPr marL="0" indent="0">
              <a:lnSpc>
                <a:spcPct val="120000"/>
              </a:lnSpc>
              <a:buNone/>
            </a:pPr>
            <a:r>
              <a:rPr lang="en-US" sz="2800" b="1" dirty="0"/>
              <a:t>Part II: </a:t>
            </a:r>
            <a:r>
              <a:rPr lang="en-US" sz="2800" b="1" dirty="0">
                <a:highlight>
                  <a:srgbClr val="FFFF00"/>
                </a:highlight>
              </a:rPr>
              <a:t>Supervised</a:t>
            </a:r>
            <a:r>
              <a:rPr lang="en-US" sz="2800" b="1" dirty="0"/>
              <a:t> Machine Learning</a:t>
            </a:r>
            <a:endParaRPr lang="en-US" sz="2800" dirty="0"/>
          </a:p>
          <a:p>
            <a:pPr>
              <a:lnSpc>
                <a:spcPct val="120000"/>
              </a:lnSpc>
            </a:pPr>
            <a:r>
              <a:rPr lang="en-US" sz="2800" dirty="0"/>
              <a:t>Which bacteria are associated the most with algae of clade C?</a:t>
            </a:r>
          </a:p>
          <a:p>
            <a:pPr>
              <a:lnSpc>
                <a:spcPct val="120000"/>
              </a:lnSpc>
            </a:pPr>
            <a:r>
              <a:rPr lang="en-US" sz="2800" dirty="0"/>
              <a:t>Which bacteria could be the ‘best’ predictors of clade C? </a:t>
            </a:r>
          </a:p>
        </p:txBody>
      </p:sp>
      <p:pic>
        <p:nvPicPr>
          <p:cNvPr id="5" name="Graphic 4" descr="Books on shelf with solid fill">
            <a:extLst>
              <a:ext uri="{FF2B5EF4-FFF2-40B4-BE49-F238E27FC236}">
                <a16:creationId xmlns:a16="http://schemas.microsoft.com/office/drawing/2014/main" id="{FD0F6A8A-496E-4E3D-BD6B-543E9BEF58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1067" y="239119"/>
            <a:ext cx="1811865" cy="1811865"/>
          </a:xfrm>
          <a:prstGeom prst="rect">
            <a:avLst/>
          </a:prstGeom>
        </p:spPr>
      </p:pic>
      <p:pic>
        <p:nvPicPr>
          <p:cNvPr id="9" name="Graphic 8" descr="Research with solid fill">
            <a:extLst>
              <a:ext uri="{FF2B5EF4-FFF2-40B4-BE49-F238E27FC236}">
                <a16:creationId xmlns:a16="http://schemas.microsoft.com/office/drawing/2014/main" id="{A464ACD3-B244-2DED-4C81-891CEBD2B1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068" y="3348049"/>
            <a:ext cx="914400" cy="914400"/>
          </a:xfrm>
          <a:prstGeom prst="rect">
            <a:avLst/>
          </a:prstGeom>
        </p:spPr>
      </p:pic>
      <p:pic>
        <p:nvPicPr>
          <p:cNvPr id="11" name="Graphic 10" descr="Cloud with solid fill">
            <a:extLst>
              <a:ext uri="{FF2B5EF4-FFF2-40B4-BE49-F238E27FC236}">
                <a16:creationId xmlns:a16="http://schemas.microsoft.com/office/drawing/2014/main" id="{1D11C06D-0D8C-3ECA-CC9A-1034747EC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4400" y="1437217"/>
            <a:ext cx="914400" cy="914400"/>
          </a:xfrm>
          <a:prstGeom prst="rect">
            <a:avLst/>
          </a:prstGeom>
        </p:spPr>
      </p:pic>
    </p:spTree>
    <p:extLst>
      <p:ext uri="{BB962C8B-B14F-4D97-AF65-F5344CB8AC3E}">
        <p14:creationId xmlns:p14="http://schemas.microsoft.com/office/powerpoint/2010/main" val="635170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F4C5BD46-2907-FA54-0946-BEF37835A641}"/>
              </a:ext>
            </a:extLst>
          </p:cNvPr>
          <p:cNvSpPr>
            <a:spLocks noGrp="1"/>
          </p:cNvSpPr>
          <p:nvPr>
            <p:ph idx="1"/>
          </p:nvPr>
        </p:nvSpPr>
        <p:spPr/>
        <p:txBody>
          <a:bodyPr>
            <a:normAutofit lnSpcReduction="10000"/>
          </a:bodyPr>
          <a:lstStyle/>
          <a:p>
            <a:pPr>
              <a:lnSpc>
                <a:spcPct val="100000"/>
              </a:lnSpc>
              <a:spcBef>
                <a:spcPts val="0"/>
              </a:spcBef>
            </a:pPr>
            <a:r>
              <a:rPr lang="en-US" sz="2400" dirty="0"/>
              <a:t>Logistic regression is conventionally used in </a:t>
            </a:r>
            <a:r>
              <a:rPr lang="en-US" sz="2400" dirty="0">
                <a:highlight>
                  <a:srgbClr val="FFFF00"/>
                </a:highlight>
              </a:rPr>
              <a:t>medical diagnosis </a:t>
            </a:r>
            <a:r>
              <a:rPr lang="en-US" sz="2400" dirty="0"/>
              <a:t>using bacteria and other types of observational variables from patient records to predict ‘</a:t>
            </a:r>
            <a:r>
              <a:rPr lang="en-US" sz="2400" dirty="0">
                <a:highlight>
                  <a:srgbClr val="FFFF00"/>
                </a:highlight>
              </a:rPr>
              <a:t>healthy</a:t>
            </a:r>
            <a:r>
              <a:rPr lang="en-US" sz="2400" dirty="0"/>
              <a:t>’ or ‘</a:t>
            </a:r>
            <a:r>
              <a:rPr lang="en-US" sz="2400" dirty="0">
                <a:highlight>
                  <a:srgbClr val="FFFF00"/>
                </a:highlight>
              </a:rPr>
              <a:t>not healthy</a:t>
            </a:r>
            <a:r>
              <a:rPr lang="en-US" sz="2400" dirty="0"/>
              <a:t>’ diagnoses.</a:t>
            </a:r>
          </a:p>
          <a:p>
            <a:pPr>
              <a:lnSpc>
                <a:spcPct val="100000"/>
              </a:lnSpc>
              <a:spcBef>
                <a:spcPts val="0"/>
              </a:spcBef>
            </a:pPr>
            <a:endParaRPr lang="en-US" sz="2400" dirty="0"/>
          </a:p>
          <a:p>
            <a:pPr>
              <a:lnSpc>
                <a:spcPct val="100000"/>
              </a:lnSpc>
              <a:spcBef>
                <a:spcPts val="0"/>
              </a:spcBef>
            </a:pPr>
            <a:r>
              <a:rPr lang="en-US" sz="2400" dirty="0"/>
              <a:t>Even though data may not be linear, </a:t>
            </a:r>
            <a:r>
              <a:rPr lang="en-US" sz="2400" dirty="0">
                <a:highlight>
                  <a:srgbClr val="FFFF00"/>
                </a:highlight>
              </a:rPr>
              <a:t>logistic</a:t>
            </a:r>
            <a:r>
              <a:rPr lang="en-US" sz="2400" dirty="0"/>
              <a:t> is still used because of its high </a:t>
            </a:r>
            <a:r>
              <a:rPr lang="en-US" sz="2400" dirty="0">
                <a:highlight>
                  <a:srgbClr val="FFFF00"/>
                </a:highlight>
              </a:rPr>
              <a:t>interpretability</a:t>
            </a:r>
            <a:r>
              <a:rPr lang="en-US" sz="2400" dirty="0"/>
              <a:t> to see contributing factors in diagnosis outcome (Ex: 0 = healthy, 1= disease)</a:t>
            </a:r>
          </a:p>
          <a:p>
            <a:pPr>
              <a:lnSpc>
                <a:spcPct val="100000"/>
              </a:lnSpc>
              <a:spcBef>
                <a:spcPts val="0"/>
              </a:spcBef>
            </a:pPr>
            <a:endParaRPr lang="en-US" sz="2400" dirty="0"/>
          </a:p>
          <a:p>
            <a:pPr>
              <a:lnSpc>
                <a:spcPct val="100000"/>
              </a:lnSpc>
              <a:spcBef>
                <a:spcPts val="0"/>
              </a:spcBef>
            </a:pPr>
            <a:r>
              <a:rPr lang="en-US" sz="2400" kern="100" dirty="0">
                <a:latin typeface="Calibri" panose="020F0502020204030204" pitchFamily="34" charset="0"/>
                <a:ea typeface="Calibri" panose="020F0502020204030204" pitchFamily="34" charset="0"/>
                <a:cs typeface="Times New Roman" panose="02020603050405020304" pitchFamily="18" charset="0"/>
              </a:rPr>
              <a:t>B</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iologic sequencing data are by nature compositional, meaning that they are </a:t>
            </a:r>
            <a:r>
              <a:rPr lang="en-US" sz="2400" b="1" i="1" kern="100" dirty="0">
                <a:effectLst/>
                <a:latin typeface="Calibri" panose="020F0502020204030204" pitchFamily="34" charset="0"/>
                <a:ea typeface="Calibri" panose="020F0502020204030204" pitchFamily="34" charset="0"/>
                <a:cs typeface="Times New Roman" panose="02020603050405020304" pitchFamily="18" charset="0"/>
              </a:rPr>
              <a:t>not linearly independent</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i="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Data are dependent. </a:t>
            </a:r>
          </a:p>
          <a:p>
            <a:pPr>
              <a:lnSpc>
                <a:spcPct val="100000"/>
              </a:lnSpc>
              <a:spcBef>
                <a:spcPts val="0"/>
              </a:spcBef>
            </a:pPr>
            <a:endParaRPr lang="en-US" sz="2400" b="1" i="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This </a:t>
            </a:r>
            <a:r>
              <a:rPr lang="en-US"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violates</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underlying assumptions of statistical methods.</a:t>
            </a:r>
          </a:p>
        </p:txBody>
      </p:sp>
      <p:sp>
        <p:nvSpPr>
          <p:cNvPr id="4" name="TextBox 3">
            <a:extLst>
              <a:ext uri="{FF2B5EF4-FFF2-40B4-BE49-F238E27FC236}">
                <a16:creationId xmlns:a16="http://schemas.microsoft.com/office/drawing/2014/main" id="{536E2854-E28B-2EB2-35F5-08B1C0BBBDDF}"/>
              </a:ext>
            </a:extLst>
          </p:cNvPr>
          <p:cNvSpPr txBox="1"/>
          <p:nvPr/>
        </p:nvSpPr>
        <p:spPr>
          <a:xfrm>
            <a:off x="128587" y="6492875"/>
            <a:ext cx="9682289" cy="338554"/>
          </a:xfrm>
          <a:prstGeom prst="rect">
            <a:avLst/>
          </a:prstGeom>
          <a:noFill/>
        </p:spPr>
        <p:txBody>
          <a:bodyPr wrap="square">
            <a:spAutoFit/>
          </a:bodyPr>
          <a:lstStyle/>
          <a:p>
            <a:r>
              <a:rPr lang="en-US" sz="1600" dirty="0"/>
              <a:t>See last slide with References</a:t>
            </a:r>
          </a:p>
        </p:txBody>
      </p:sp>
      <p:pic>
        <p:nvPicPr>
          <p:cNvPr id="7" name="Graphic 6" descr="Books with solid fill">
            <a:extLst>
              <a:ext uri="{FF2B5EF4-FFF2-40B4-BE49-F238E27FC236}">
                <a16:creationId xmlns:a16="http://schemas.microsoft.com/office/drawing/2014/main" id="{59889F47-F549-86FC-4E72-4633BBD5FC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4783" y="413588"/>
            <a:ext cx="1325563" cy="1325563"/>
          </a:xfrm>
          <a:prstGeom prst="rect">
            <a:avLst/>
          </a:prstGeom>
        </p:spPr>
      </p:pic>
    </p:spTree>
    <p:extLst>
      <p:ext uri="{BB962C8B-B14F-4D97-AF65-F5344CB8AC3E}">
        <p14:creationId xmlns:p14="http://schemas.microsoft.com/office/powerpoint/2010/main" val="4084689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8F924B-D6D9-7368-4720-77E4212D4990}"/>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kern="1200">
                <a:solidFill>
                  <a:srgbClr val="FFFFFF"/>
                </a:solidFill>
                <a:latin typeface="+mj-lt"/>
                <a:ea typeface="+mj-ea"/>
                <a:cs typeface="+mj-cs"/>
              </a:rPr>
              <a:t>Data  </a:t>
            </a:r>
          </a:p>
        </p:txBody>
      </p:sp>
      <p:sp>
        <p:nvSpPr>
          <p:cNvPr id="13" name="Oval 1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Graphic 3" descr="Bar chart with solid fill">
            <a:extLst>
              <a:ext uri="{FF2B5EF4-FFF2-40B4-BE49-F238E27FC236}">
                <a16:creationId xmlns:a16="http://schemas.microsoft.com/office/drawing/2014/main" id="{47576E41-26A5-625D-ED7F-C006156F0C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2678" y="895604"/>
            <a:ext cx="5051479" cy="5051479"/>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Tree>
    <p:extLst>
      <p:ext uri="{BB962C8B-B14F-4D97-AF65-F5344CB8AC3E}">
        <p14:creationId xmlns:p14="http://schemas.microsoft.com/office/powerpoint/2010/main" val="415419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9F5F-4BDF-6C03-DC18-BC71064FDB7D}"/>
              </a:ext>
            </a:extLst>
          </p:cNvPr>
          <p:cNvSpPr>
            <a:spLocks noGrp="1"/>
          </p:cNvSpPr>
          <p:nvPr>
            <p:ph type="title"/>
          </p:nvPr>
        </p:nvSpPr>
        <p:spPr/>
        <p:txBody>
          <a:bodyPr/>
          <a:lstStyle/>
          <a:p>
            <a:r>
              <a:rPr lang="en-US" dirty="0"/>
              <a:t>Data Overview </a:t>
            </a:r>
          </a:p>
        </p:txBody>
      </p:sp>
      <p:sp>
        <p:nvSpPr>
          <p:cNvPr id="3" name="Content Placeholder 2">
            <a:extLst>
              <a:ext uri="{FF2B5EF4-FFF2-40B4-BE49-F238E27FC236}">
                <a16:creationId xmlns:a16="http://schemas.microsoft.com/office/drawing/2014/main" id="{F4C5BD46-2907-FA54-0946-BEF37835A641}"/>
              </a:ext>
            </a:extLst>
          </p:cNvPr>
          <p:cNvSpPr>
            <a:spLocks noGrp="1"/>
          </p:cNvSpPr>
          <p:nvPr>
            <p:ph idx="1"/>
          </p:nvPr>
        </p:nvSpPr>
        <p:spPr>
          <a:xfrm>
            <a:off x="1006650" y="1483354"/>
            <a:ext cx="5089350" cy="4351338"/>
          </a:xfrm>
        </p:spPr>
        <p:txBody>
          <a:bodyPr>
            <a:normAutofit/>
          </a:bodyPr>
          <a:lstStyle/>
          <a:p>
            <a:pPr>
              <a:lnSpc>
                <a:spcPct val="120000"/>
              </a:lnSpc>
            </a:pPr>
            <a:r>
              <a:rPr lang="en-US" sz="1800" dirty="0"/>
              <a:t>Two species: </a:t>
            </a:r>
          </a:p>
          <a:p>
            <a:pPr marL="457200" lvl="1" indent="0">
              <a:lnSpc>
                <a:spcPct val="120000"/>
              </a:lnSpc>
              <a:buNone/>
            </a:pPr>
            <a:r>
              <a:rPr lang="en-US" sz="1800" b="1" i="1" dirty="0" err="1">
                <a:solidFill>
                  <a:schemeClr val="accent4">
                    <a:lumMod val="50000"/>
                  </a:schemeClr>
                </a:solidFill>
              </a:rPr>
              <a:t>Stylophora</a:t>
            </a:r>
            <a:r>
              <a:rPr lang="en-US" sz="1800" b="1" i="1" dirty="0">
                <a:solidFill>
                  <a:schemeClr val="accent4">
                    <a:lumMod val="50000"/>
                  </a:schemeClr>
                </a:solidFill>
              </a:rPr>
              <a:t> </a:t>
            </a:r>
            <a:r>
              <a:rPr lang="en-US" sz="1800" b="1" i="1" dirty="0" err="1">
                <a:solidFill>
                  <a:schemeClr val="accent4">
                    <a:lumMod val="50000"/>
                  </a:schemeClr>
                </a:solidFill>
              </a:rPr>
              <a:t>pistillata</a:t>
            </a:r>
            <a:endParaRPr lang="en-US" sz="1800" b="1" i="1" dirty="0">
              <a:solidFill>
                <a:schemeClr val="accent4">
                  <a:lumMod val="50000"/>
                </a:schemeClr>
              </a:solidFill>
            </a:endParaRPr>
          </a:p>
          <a:p>
            <a:pPr marL="457200" lvl="1" indent="0">
              <a:lnSpc>
                <a:spcPct val="120000"/>
              </a:lnSpc>
              <a:buNone/>
            </a:pPr>
            <a:r>
              <a:rPr lang="en-US" sz="1800" b="1" i="1" dirty="0" err="1">
                <a:solidFill>
                  <a:srgbClr val="0043FF"/>
                </a:solidFill>
              </a:rPr>
              <a:t>Pocillopora</a:t>
            </a:r>
            <a:r>
              <a:rPr lang="en-US" sz="1800" b="1" i="1" dirty="0">
                <a:solidFill>
                  <a:srgbClr val="0043FF"/>
                </a:solidFill>
              </a:rPr>
              <a:t> </a:t>
            </a:r>
            <a:r>
              <a:rPr lang="en-US" sz="1800" b="1" i="1" dirty="0" err="1">
                <a:solidFill>
                  <a:srgbClr val="0043FF"/>
                </a:solidFill>
              </a:rPr>
              <a:t>verrucosa</a:t>
            </a:r>
            <a:endParaRPr lang="en-US" sz="1800" b="1" dirty="0">
              <a:solidFill>
                <a:srgbClr val="0043FF"/>
              </a:solidFill>
            </a:endParaRPr>
          </a:p>
          <a:p>
            <a:pPr>
              <a:lnSpc>
                <a:spcPct val="120000"/>
              </a:lnSpc>
            </a:pPr>
            <a:r>
              <a:rPr lang="en-US" sz="1800" dirty="0"/>
              <a:t>Total samples: n = 659 </a:t>
            </a:r>
          </a:p>
          <a:p>
            <a:pPr>
              <a:lnSpc>
                <a:spcPct val="120000"/>
              </a:lnSpc>
            </a:pPr>
            <a:r>
              <a:rPr lang="en-US" sz="1800" dirty="0"/>
              <a:t>Algae Types: 88</a:t>
            </a:r>
          </a:p>
          <a:p>
            <a:pPr>
              <a:lnSpc>
                <a:spcPct val="120000"/>
              </a:lnSpc>
            </a:pPr>
            <a:r>
              <a:rPr lang="en-US" sz="1800" dirty="0"/>
              <a:t>Algae Clades: 5</a:t>
            </a:r>
          </a:p>
          <a:p>
            <a:pPr>
              <a:lnSpc>
                <a:spcPct val="120000"/>
              </a:lnSpc>
            </a:pPr>
            <a:r>
              <a:rPr lang="en-US" sz="1800" dirty="0"/>
              <a:t>Original bacteria ASVs = </a:t>
            </a:r>
            <a:r>
              <a:rPr lang="en-US" sz="1800" dirty="0">
                <a:effectLst/>
              </a:rPr>
              <a:t>33,173</a:t>
            </a:r>
          </a:p>
          <a:p>
            <a:pPr>
              <a:lnSpc>
                <a:spcPct val="120000"/>
              </a:lnSpc>
            </a:pPr>
            <a:r>
              <a:rPr lang="en-US" sz="1800" dirty="0"/>
              <a:t>Total ASVs in at least 3 samples = 5,889</a:t>
            </a:r>
          </a:p>
          <a:p>
            <a:pPr>
              <a:lnSpc>
                <a:spcPct val="120000"/>
              </a:lnSpc>
            </a:pPr>
            <a:r>
              <a:rPr lang="en-US" sz="1800" dirty="0"/>
              <a:t>Average of 204 unique bacteria per sample</a:t>
            </a:r>
          </a:p>
        </p:txBody>
      </p:sp>
      <p:grpSp>
        <p:nvGrpSpPr>
          <p:cNvPr id="30" name="Group 29">
            <a:extLst>
              <a:ext uri="{FF2B5EF4-FFF2-40B4-BE49-F238E27FC236}">
                <a16:creationId xmlns:a16="http://schemas.microsoft.com/office/drawing/2014/main" id="{BCE060E8-F017-B55C-CC4F-7B0997655FD3}"/>
              </a:ext>
            </a:extLst>
          </p:cNvPr>
          <p:cNvGrpSpPr/>
          <p:nvPr/>
        </p:nvGrpSpPr>
        <p:grpSpPr>
          <a:xfrm>
            <a:off x="6012293" y="3801994"/>
            <a:ext cx="4607106" cy="2784277"/>
            <a:chOff x="7045318" y="4434499"/>
            <a:chExt cx="3937194" cy="2423501"/>
          </a:xfrm>
        </p:grpSpPr>
        <p:pic>
          <p:nvPicPr>
            <p:cNvPr id="14" name="Picture 13" descr="A map of the middle east&#10;&#10;Description automatically generated">
              <a:extLst>
                <a:ext uri="{FF2B5EF4-FFF2-40B4-BE49-F238E27FC236}">
                  <a16:creationId xmlns:a16="http://schemas.microsoft.com/office/drawing/2014/main" id="{A43B734A-4B30-A88B-14E4-DD582C51D9E8}"/>
                </a:ext>
              </a:extLst>
            </p:cNvPr>
            <p:cNvPicPr>
              <a:picLocks noChangeAspect="1"/>
            </p:cNvPicPr>
            <p:nvPr/>
          </p:nvPicPr>
          <p:blipFill>
            <a:blip r:embed="rId2"/>
            <a:stretch>
              <a:fillRect/>
            </a:stretch>
          </p:blipFill>
          <p:spPr>
            <a:xfrm>
              <a:off x="7725734" y="4434499"/>
              <a:ext cx="3256778" cy="2423501"/>
            </a:xfrm>
            <a:prstGeom prst="rect">
              <a:avLst/>
            </a:prstGeom>
          </p:spPr>
        </p:pic>
        <p:sp>
          <p:nvSpPr>
            <p:cNvPr id="15" name="TextBox 14">
              <a:extLst>
                <a:ext uri="{FF2B5EF4-FFF2-40B4-BE49-F238E27FC236}">
                  <a16:creationId xmlns:a16="http://schemas.microsoft.com/office/drawing/2014/main" id="{46DB4527-C34A-70D1-EC9B-BA62A4CB5577}"/>
                </a:ext>
              </a:extLst>
            </p:cNvPr>
            <p:cNvSpPr txBox="1"/>
            <p:nvPr/>
          </p:nvSpPr>
          <p:spPr>
            <a:xfrm>
              <a:off x="7818331" y="5338472"/>
              <a:ext cx="1026694" cy="307777"/>
            </a:xfrm>
            <a:prstGeom prst="rect">
              <a:avLst/>
            </a:prstGeom>
            <a:noFill/>
          </p:spPr>
          <p:txBody>
            <a:bodyPr wrap="square" rtlCol="0">
              <a:spAutoFit/>
            </a:bodyPr>
            <a:lstStyle/>
            <a:p>
              <a:r>
                <a:rPr lang="en-US" sz="1400" dirty="0"/>
                <a:t>Egypt</a:t>
              </a:r>
              <a:endParaRPr lang="en-US" dirty="0"/>
            </a:p>
          </p:txBody>
        </p:sp>
        <p:sp>
          <p:nvSpPr>
            <p:cNvPr id="16" name="TextBox 15">
              <a:extLst>
                <a:ext uri="{FF2B5EF4-FFF2-40B4-BE49-F238E27FC236}">
                  <a16:creationId xmlns:a16="http://schemas.microsoft.com/office/drawing/2014/main" id="{667A96FB-E2B6-E48A-EE2E-08BC6372D63A}"/>
                </a:ext>
              </a:extLst>
            </p:cNvPr>
            <p:cNvSpPr txBox="1"/>
            <p:nvPr/>
          </p:nvSpPr>
          <p:spPr>
            <a:xfrm>
              <a:off x="9349046" y="5030695"/>
              <a:ext cx="1027943" cy="461665"/>
            </a:xfrm>
            <a:prstGeom prst="rect">
              <a:avLst/>
            </a:prstGeom>
            <a:noFill/>
          </p:spPr>
          <p:txBody>
            <a:bodyPr wrap="square" rtlCol="0">
              <a:spAutoFit/>
            </a:bodyPr>
            <a:lstStyle/>
            <a:p>
              <a:r>
                <a:rPr lang="en-US" sz="1200" dirty="0"/>
                <a:t>Saudi </a:t>
              </a:r>
            </a:p>
            <a:p>
              <a:r>
                <a:rPr lang="en-US" sz="1200" dirty="0"/>
                <a:t>Arabia</a:t>
              </a:r>
            </a:p>
          </p:txBody>
        </p:sp>
        <p:sp>
          <p:nvSpPr>
            <p:cNvPr id="17" name="TextBox 16">
              <a:extLst>
                <a:ext uri="{FF2B5EF4-FFF2-40B4-BE49-F238E27FC236}">
                  <a16:creationId xmlns:a16="http://schemas.microsoft.com/office/drawing/2014/main" id="{67BB1080-8634-FAFE-0B2B-941F9060CE49}"/>
                </a:ext>
              </a:extLst>
            </p:cNvPr>
            <p:cNvSpPr txBox="1"/>
            <p:nvPr/>
          </p:nvSpPr>
          <p:spPr>
            <a:xfrm>
              <a:off x="7045318" y="5716909"/>
              <a:ext cx="773013" cy="707886"/>
            </a:xfrm>
            <a:prstGeom prst="rect">
              <a:avLst/>
            </a:prstGeom>
            <a:noFill/>
          </p:spPr>
          <p:txBody>
            <a:bodyPr wrap="square" rtlCol="0">
              <a:spAutoFit/>
            </a:bodyPr>
            <a:lstStyle/>
            <a:p>
              <a:r>
                <a:rPr lang="en-US" sz="2000" dirty="0"/>
                <a:t>Red Sea</a:t>
              </a:r>
            </a:p>
          </p:txBody>
        </p:sp>
        <p:cxnSp>
          <p:nvCxnSpPr>
            <p:cNvPr id="20" name="Straight Arrow Connector 19">
              <a:extLst>
                <a:ext uri="{FF2B5EF4-FFF2-40B4-BE49-F238E27FC236}">
                  <a16:creationId xmlns:a16="http://schemas.microsoft.com/office/drawing/2014/main" id="{E0391D84-32F6-8101-B0FB-D8CEC399461D}"/>
                </a:ext>
              </a:extLst>
            </p:cNvPr>
            <p:cNvCxnSpPr>
              <a:cxnSpLocks/>
            </p:cNvCxnSpPr>
            <p:nvPr/>
          </p:nvCxnSpPr>
          <p:spPr>
            <a:xfrm flipV="1">
              <a:off x="7591647" y="5716909"/>
              <a:ext cx="1471330" cy="35394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C79EE2E8-97B9-5472-C1F0-DB46082A03C2}"/>
              </a:ext>
            </a:extLst>
          </p:cNvPr>
          <p:cNvSpPr txBox="1"/>
          <p:nvPr/>
        </p:nvSpPr>
        <p:spPr>
          <a:xfrm>
            <a:off x="10703107" y="3888887"/>
            <a:ext cx="1471528" cy="734945"/>
          </a:xfrm>
          <a:prstGeom prst="rect">
            <a:avLst/>
          </a:prstGeom>
          <a:noFill/>
        </p:spPr>
        <p:txBody>
          <a:bodyPr wrap="square">
            <a:spAutoFit/>
          </a:bodyPr>
          <a:lstStyle/>
          <a:p>
            <a:pPr marL="0" indent="0">
              <a:lnSpc>
                <a:spcPct val="120000"/>
              </a:lnSpc>
              <a:buNone/>
            </a:pPr>
            <a:r>
              <a:rPr lang="en-US" dirty="0"/>
              <a:t>6 unique regions</a:t>
            </a:r>
          </a:p>
        </p:txBody>
      </p:sp>
      <p:grpSp>
        <p:nvGrpSpPr>
          <p:cNvPr id="32" name="Group 31">
            <a:extLst>
              <a:ext uri="{FF2B5EF4-FFF2-40B4-BE49-F238E27FC236}">
                <a16:creationId xmlns:a16="http://schemas.microsoft.com/office/drawing/2014/main" id="{C0BD5E31-E60E-7085-5E65-E2C1BE861020}"/>
              </a:ext>
            </a:extLst>
          </p:cNvPr>
          <p:cNvGrpSpPr/>
          <p:nvPr/>
        </p:nvGrpSpPr>
        <p:grpSpPr>
          <a:xfrm>
            <a:off x="6012293" y="321691"/>
            <a:ext cx="5173057" cy="3194361"/>
            <a:chOff x="6860192" y="234639"/>
            <a:chExt cx="5173057" cy="3194361"/>
          </a:xfrm>
        </p:grpSpPr>
        <p:pic>
          <p:nvPicPr>
            <p:cNvPr id="10" name="Picture 9" descr="A graph with colorful bars&#10;&#10;Description automatically generated">
              <a:extLst>
                <a:ext uri="{FF2B5EF4-FFF2-40B4-BE49-F238E27FC236}">
                  <a16:creationId xmlns:a16="http://schemas.microsoft.com/office/drawing/2014/main" id="{129318A4-5F9D-5BFE-DC05-EA6D078F5153}"/>
                </a:ext>
              </a:extLst>
            </p:cNvPr>
            <p:cNvPicPr>
              <a:picLocks noChangeAspect="1"/>
            </p:cNvPicPr>
            <p:nvPr/>
          </p:nvPicPr>
          <p:blipFill>
            <a:blip r:embed="rId3"/>
            <a:stretch>
              <a:fillRect/>
            </a:stretch>
          </p:blipFill>
          <p:spPr>
            <a:xfrm>
              <a:off x="6860192" y="234639"/>
              <a:ext cx="5173057" cy="3194361"/>
            </a:xfrm>
            <a:prstGeom prst="rect">
              <a:avLst/>
            </a:prstGeom>
          </p:spPr>
        </p:pic>
        <p:sp>
          <p:nvSpPr>
            <p:cNvPr id="25" name="TextBox 24">
              <a:extLst>
                <a:ext uri="{FF2B5EF4-FFF2-40B4-BE49-F238E27FC236}">
                  <a16:creationId xmlns:a16="http://schemas.microsoft.com/office/drawing/2014/main" id="{291A6E45-4B8D-BD84-FFF9-1E13EBBBA25D}"/>
                </a:ext>
              </a:extLst>
            </p:cNvPr>
            <p:cNvSpPr txBox="1"/>
            <p:nvPr/>
          </p:nvSpPr>
          <p:spPr>
            <a:xfrm>
              <a:off x="9636634" y="474332"/>
              <a:ext cx="1841626" cy="959045"/>
            </a:xfrm>
            <a:prstGeom prst="rect">
              <a:avLst/>
            </a:prstGeom>
            <a:noFill/>
          </p:spPr>
          <p:txBody>
            <a:bodyPr wrap="square">
              <a:spAutoFit/>
            </a:bodyPr>
            <a:lstStyle/>
            <a:p>
              <a:pPr marL="0" indent="0">
                <a:lnSpc>
                  <a:spcPct val="120000"/>
                </a:lnSpc>
                <a:buNone/>
              </a:pPr>
              <a:r>
                <a:rPr lang="en-US" sz="1600" dirty="0"/>
                <a:t>Clades A and C are the most prevalent, respectively.</a:t>
              </a:r>
            </a:p>
          </p:txBody>
        </p:sp>
      </p:grpSp>
      <p:pic>
        <p:nvPicPr>
          <p:cNvPr id="29" name="Picture 28" descr="A map of the world with red text&#10;&#10;Description automatically generated">
            <a:extLst>
              <a:ext uri="{FF2B5EF4-FFF2-40B4-BE49-F238E27FC236}">
                <a16:creationId xmlns:a16="http://schemas.microsoft.com/office/drawing/2014/main" id="{AB0ED7E9-622C-8691-3DC6-B3AEB519CF00}"/>
              </a:ext>
            </a:extLst>
          </p:cNvPr>
          <p:cNvPicPr>
            <a:picLocks noChangeAspect="1"/>
          </p:cNvPicPr>
          <p:nvPr/>
        </p:nvPicPr>
        <p:blipFill>
          <a:blip r:embed="rId4"/>
          <a:stretch>
            <a:fillRect/>
          </a:stretch>
        </p:blipFill>
        <p:spPr>
          <a:xfrm>
            <a:off x="10652404" y="5789263"/>
            <a:ext cx="1358954" cy="797008"/>
          </a:xfrm>
          <a:prstGeom prst="rect">
            <a:avLst/>
          </a:prstGeom>
        </p:spPr>
      </p:pic>
      <p:sp>
        <p:nvSpPr>
          <p:cNvPr id="31" name="TextBox 30">
            <a:extLst>
              <a:ext uri="{FF2B5EF4-FFF2-40B4-BE49-F238E27FC236}">
                <a16:creationId xmlns:a16="http://schemas.microsoft.com/office/drawing/2014/main" id="{857DE6F8-8CAF-4E08-41F3-B9B912A3B15F}"/>
              </a:ext>
            </a:extLst>
          </p:cNvPr>
          <p:cNvSpPr txBox="1"/>
          <p:nvPr/>
        </p:nvSpPr>
        <p:spPr>
          <a:xfrm>
            <a:off x="754493" y="5769915"/>
            <a:ext cx="5257800" cy="1015663"/>
          </a:xfrm>
          <a:prstGeom prst="rect">
            <a:avLst/>
          </a:prstGeom>
          <a:noFill/>
        </p:spPr>
        <p:txBody>
          <a:bodyPr wrap="square" rtlCol="0">
            <a:spAutoFit/>
          </a:bodyPr>
          <a:lstStyle/>
          <a:p>
            <a:r>
              <a:rPr lang="en-US" sz="1200" b="1" dirty="0"/>
              <a:t>ASV</a:t>
            </a:r>
            <a:r>
              <a:rPr lang="en-US" sz="1200" dirty="0"/>
              <a:t> = Amplicon Sequence Variant, i.e., bacterial strain species</a:t>
            </a:r>
          </a:p>
          <a:p>
            <a:r>
              <a:rPr lang="en-US" sz="1200" b="1" dirty="0"/>
              <a:t>Data source: </a:t>
            </a:r>
            <a:r>
              <a:rPr lang="en-US" sz="1200" dirty="0" err="1">
                <a:solidFill>
                  <a:schemeClr val="tx1"/>
                </a:solidFill>
                <a:latin typeface="Lato" panose="020F0502020204030203" pitchFamily="34" charset="0"/>
              </a:rPr>
              <a:t>Buitrago-López</a:t>
            </a:r>
            <a:r>
              <a:rPr lang="en-US" sz="1200" dirty="0">
                <a:solidFill>
                  <a:schemeClr val="tx1"/>
                </a:solidFill>
                <a:latin typeface="Lato" panose="020F0502020204030203" pitchFamily="34" charset="0"/>
              </a:rPr>
              <a:t>, Cárdenas, et al. (2023). </a:t>
            </a:r>
            <a:r>
              <a:rPr lang="en-US" sz="1200" dirty="0">
                <a:solidFill>
                  <a:schemeClr val="tx1"/>
                </a:solidFill>
                <a:latin typeface="Lato" panose="020F0502020204030204" pitchFamily="34" charset="0"/>
              </a:rPr>
              <a:t>Disparate population and </a:t>
            </a:r>
            <a:r>
              <a:rPr lang="en-US" sz="1200" dirty="0" err="1">
                <a:solidFill>
                  <a:schemeClr val="tx1"/>
                </a:solidFill>
                <a:latin typeface="Lato" panose="020F0502020204030204" pitchFamily="34" charset="0"/>
              </a:rPr>
              <a:t>holobiont</a:t>
            </a:r>
            <a:r>
              <a:rPr lang="en-US" sz="1200" dirty="0">
                <a:solidFill>
                  <a:schemeClr val="tx1"/>
                </a:solidFill>
                <a:latin typeface="Lato" panose="020F0502020204030204" pitchFamily="34" charset="0"/>
              </a:rPr>
              <a:t> structure of pocilloporid corals across the Red Sea gradient demonstrate species-specific evolutionary trajectories. </a:t>
            </a:r>
            <a:r>
              <a:rPr lang="en-US" sz="1200" i="1" dirty="0">
                <a:solidFill>
                  <a:schemeClr val="tx1"/>
                </a:solidFill>
                <a:latin typeface="Lato" panose="020F0502020204030203" pitchFamily="34" charset="0"/>
              </a:rPr>
              <a:t>Molecular Ecology. </a:t>
            </a:r>
            <a:r>
              <a:rPr lang="en-US" sz="1200" dirty="0">
                <a:solidFill>
                  <a:schemeClr val="tx1"/>
                </a:solidFill>
                <a:latin typeface="Lato" panose="020F0502020204030203" pitchFamily="34" charset="0"/>
              </a:rPr>
              <a:t>2023;32:2151–2173. DOI: 10.1111/mec.16871 </a:t>
            </a:r>
            <a:endParaRPr lang="en-US" sz="1200" dirty="0">
              <a:solidFill>
                <a:schemeClr val="tx1"/>
              </a:solidFill>
            </a:endParaRPr>
          </a:p>
        </p:txBody>
      </p:sp>
    </p:spTree>
    <p:extLst>
      <p:ext uri="{BB962C8B-B14F-4D97-AF65-F5344CB8AC3E}">
        <p14:creationId xmlns:p14="http://schemas.microsoft.com/office/powerpoint/2010/main" val="420200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48D8BCA-7343-EB76-26D0-BBCA2CF2130B}"/>
              </a:ext>
            </a:extLst>
          </p:cNvPr>
          <p:cNvSpPr txBox="1">
            <a:spLocks/>
          </p:cNvSpPr>
          <p:nvPr/>
        </p:nvSpPr>
        <p:spPr>
          <a:xfrm>
            <a:off x="850855" y="1980855"/>
            <a:ext cx="2737297"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2200" dirty="0"/>
          </a:p>
          <a:p>
            <a:pPr marL="0" indent="0">
              <a:buNone/>
            </a:pPr>
            <a:r>
              <a:rPr lang="en-US" sz="2200" dirty="0"/>
              <a:t>The ASV numbers are </a:t>
            </a:r>
            <a:r>
              <a:rPr lang="en-US" sz="2200" dirty="0">
                <a:highlight>
                  <a:srgbClr val="FFFF00"/>
                </a:highlight>
              </a:rPr>
              <a:t>ranked</a:t>
            </a:r>
            <a:r>
              <a:rPr lang="en-US" sz="2200" dirty="0"/>
              <a:t> in terms of </a:t>
            </a:r>
            <a:r>
              <a:rPr lang="en-US" sz="2200" dirty="0">
                <a:highlight>
                  <a:srgbClr val="FFFF00"/>
                </a:highlight>
              </a:rPr>
              <a:t>abundance</a:t>
            </a:r>
            <a:r>
              <a:rPr lang="en-US" sz="2200" dirty="0"/>
              <a:t>, e.g., ASV0001 is the most abundant over all samples. </a:t>
            </a:r>
          </a:p>
        </p:txBody>
      </p:sp>
      <p:pic>
        <p:nvPicPr>
          <p:cNvPr id="22" name="Content Placeholder 21" descr="A graph of a diagram&#10;&#10;Description automatically generated with medium confidence">
            <a:extLst>
              <a:ext uri="{FF2B5EF4-FFF2-40B4-BE49-F238E27FC236}">
                <a16:creationId xmlns:a16="http://schemas.microsoft.com/office/drawing/2014/main" id="{DDB08068-FC80-CE83-3DB4-114095C26BE9}"/>
              </a:ext>
            </a:extLst>
          </p:cNvPr>
          <p:cNvPicPr>
            <a:picLocks noGrp="1" noChangeAspect="1"/>
          </p:cNvPicPr>
          <p:nvPr>
            <p:ph idx="1"/>
          </p:nvPr>
        </p:nvPicPr>
        <p:blipFill>
          <a:blip r:embed="rId2"/>
          <a:stretch>
            <a:fillRect/>
          </a:stretch>
        </p:blipFill>
        <p:spPr>
          <a:xfrm>
            <a:off x="4025048" y="115972"/>
            <a:ext cx="8475610" cy="6356706"/>
          </a:xfrm>
          <a:prstGeom prst="rect">
            <a:avLst/>
          </a:prstGeom>
        </p:spPr>
      </p:pic>
      <p:sp>
        <p:nvSpPr>
          <p:cNvPr id="3" name="TextBox 2">
            <a:extLst>
              <a:ext uri="{FF2B5EF4-FFF2-40B4-BE49-F238E27FC236}">
                <a16:creationId xmlns:a16="http://schemas.microsoft.com/office/drawing/2014/main" id="{59FC9E70-87EA-807A-E029-FD9CE29424A2}"/>
              </a:ext>
            </a:extLst>
          </p:cNvPr>
          <p:cNvSpPr txBox="1"/>
          <p:nvPr/>
        </p:nvSpPr>
        <p:spPr>
          <a:xfrm>
            <a:off x="850855" y="673750"/>
            <a:ext cx="3174193" cy="1077218"/>
          </a:xfrm>
          <a:prstGeom prst="rect">
            <a:avLst/>
          </a:prstGeom>
          <a:noFill/>
        </p:spPr>
        <p:txBody>
          <a:bodyPr wrap="square">
            <a:spAutoFit/>
          </a:bodyPr>
          <a:lstStyle/>
          <a:p>
            <a:pPr marL="0" indent="0">
              <a:buNone/>
            </a:pPr>
            <a:r>
              <a:rPr lang="en-US" sz="3200" dirty="0"/>
              <a:t>Correlation Plot of Top 50 ASVs </a:t>
            </a:r>
          </a:p>
        </p:txBody>
      </p:sp>
    </p:spTree>
    <p:extLst>
      <p:ext uri="{BB962C8B-B14F-4D97-AF65-F5344CB8AC3E}">
        <p14:creationId xmlns:p14="http://schemas.microsoft.com/office/powerpoint/2010/main" val="860992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sizes of data&#10;&#10;Description automatically generated with medium confidence">
            <a:extLst>
              <a:ext uri="{FF2B5EF4-FFF2-40B4-BE49-F238E27FC236}">
                <a16:creationId xmlns:a16="http://schemas.microsoft.com/office/drawing/2014/main" id="{56BE315E-ED9E-CA42-FA4D-BDF714ABF386}"/>
              </a:ext>
            </a:extLst>
          </p:cNvPr>
          <p:cNvPicPr>
            <a:picLocks noChangeAspect="1"/>
          </p:cNvPicPr>
          <p:nvPr/>
        </p:nvPicPr>
        <p:blipFill>
          <a:blip r:embed="rId2"/>
          <a:stretch>
            <a:fillRect/>
          </a:stretch>
        </p:blipFill>
        <p:spPr>
          <a:xfrm>
            <a:off x="3761772" y="0"/>
            <a:ext cx="5197033" cy="8661722"/>
          </a:xfrm>
          <a:prstGeom prst="rect">
            <a:avLst/>
          </a:prstGeom>
        </p:spPr>
      </p:pic>
      <p:sp>
        <p:nvSpPr>
          <p:cNvPr id="4" name="TextBox 3">
            <a:extLst>
              <a:ext uri="{FF2B5EF4-FFF2-40B4-BE49-F238E27FC236}">
                <a16:creationId xmlns:a16="http://schemas.microsoft.com/office/drawing/2014/main" id="{BDC65BD6-611E-9EE9-C16D-347A0F10FB87}"/>
              </a:ext>
            </a:extLst>
          </p:cNvPr>
          <p:cNvSpPr txBox="1"/>
          <p:nvPr/>
        </p:nvSpPr>
        <p:spPr>
          <a:xfrm>
            <a:off x="9213448" y="1539433"/>
            <a:ext cx="206029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ASVs 1, 7, and 8 are </a:t>
            </a:r>
            <a:r>
              <a:rPr lang="en-US" dirty="0">
                <a:highlight>
                  <a:srgbClr val="FFFF00"/>
                </a:highlight>
              </a:rPr>
              <a:t>highly correlated </a:t>
            </a:r>
            <a:r>
              <a:rPr lang="en-US" dirty="0"/>
              <a:t>in the previous plot and in terms of their densities.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ighlight>
                  <a:srgbClr val="FFFF00"/>
                </a:highlight>
              </a:rPr>
              <a:t>Distributions are overlapping </a:t>
            </a:r>
            <a:r>
              <a:rPr lang="en-US" dirty="0"/>
              <a:t>which plays a role in modeling for predicting Clade C. </a:t>
            </a:r>
          </a:p>
        </p:txBody>
      </p:sp>
      <p:sp>
        <p:nvSpPr>
          <p:cNvPr id="5" name="TextBox 4">
            <a:extLst>
              <a:ext uri="{FF2B5EF4-FFF2-40B4-BE49-F238E27FC236}">
                <a16:creationId xmlns:a16="http://schemas.microsoft.com/office/drawing/2014/main" id="{6A0B354A-860C-FE32-20C6-EF3B9629939F}"/>
              </a:ext>
            </a:extLst>
          </p:cNvPr>
          <p:cNvSpPr txBox="1"/>
          <p:nvPr/>
        </p:nvSpPr>
        <p:spPr>
          <a:xfrm>
            <a:off x="1064871" y="2210765"/>
            <a:ext cx="2696901" cy="2308324"/>
          </a:xfrm>
          <a:prstGeom prst="rect">
            <a:avLst/>
          </a:prstGeom>
          <a:noFill/>
        </p:spPr>
        <p:txBody>
          <a:bodyPr wrap="square" rtlCol="0">
            <a:spAutoFit/>
          </a:bodyPr>
          <a:lstStyle/>
          <a:p>
            <a:r>
              <a:rPr lang="en-US" sz="2800" dirty="0"/>
              <a:t>Density Plots of First 8 ASVs</a:t>
            </a:r>
          </a:p>
          <a:p>
            <a:endParaRPr lang="en-US" sz="2800" dirty="0"/>
          </a:p>
          <a:p>
            <a:endParaRPr lang="en-US" sz="2000" dirty="0"/>
          </a:p>
          <a:p>
            <a:r>
              <a:rPr lang="en-US" sz="2000" dirty="0">
                <a:solidFill>
                  <a:schemeClr val="accent2"/>
                </a:solidFill>
              </a:rPr>
              <a:t>Orange</a:t>
            </a:r>
            <a:r>
              <a:rPr lang="en-US" sz="2000" dirty="0"/>
              <a:t> = </a:t>
            </a:r>
            <a:r>
              <a:rPr lang="en-US" sz="2000" dirty="0">
                <a:solidFill>
                  <a:schemeClr val="accent2"/>
                </a:solidFill>
              </a:rPr>
              <a:t>Clade A</a:t>
            </a:r>
          </a:p>
          <a:p>
            <a:r>
              <a:rPr lang="en-US" sz="2000" dirty="0">
                <a:solidFill>
                  <a:srgbClr val="0070C0"/>
                </a:solidFill>
              </a:rPr>
              <a:t>Blue</a:t>
            </a:r>
            <a:r>
              <a:rPr lang="en-US" sz="2000" dirty="0"/>
              <a:t> = </a:t>
            </a:r>
            <a:r>
              <a:rPr lang="en-US" sz="2000" dirty="0">
                <a:solidFill>
                  <a:srgbClr val="0070C0"/>
                </a:solidFill>
              </a:rPr>
              <a:t>Clade C</a:t>
            </a:r>
          </a:p>
        </p:txBody>
      </p:sp>
    </p:spTree>
    <p:extLst>
      <p:ext uri="{BB962C8B-B14F-4D97-AF65-F5344CB8AC3E}">
        <p14:creationId xmlns:p14="http://schemas.microsoft.com/office/powerpoint/2010/main" val="3390477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9388</TotalTime>
  <Words>1816</Words>
  <Application>Microsoft Macintosh PowerPoint</Application>
  <PresentationFormat>Widescreen</PresentationFormat>
  <Paragraphs>237</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Lato</vt:lpstr>
      <vt:lpstr>Office Theme</vt:lpstr>
      <vt:lpstr> Exploration &amp; Experimentation of Applying Machine Learning Methods to Coral Microbiome Data </vt:lpstr>
      <vt:lpstr>Introduction</vt:lpstr>
      <vt:lpstr>Project Overview</vt:lpstr>
      <vt:lpstr>Research Questions</vt:lpstr>
      <vt:lpstr>Literature Review</vt:lpstr>
      <vt:lpstr>Data  </vt:lpstr>
      <vt:lpstr>Data Overview </vt:lpstr>
      <vt:lpstr>PowerPoint Presentation</vt:lpstr>
      <vt:lpstr>PowerPoint Presentation</vt:lpstr>
      <vt:lpstr>t-SNE Plots of 1000 Top-Ranked ASVs  </vt:lpstr>
      <vt:lpstr>Part I: Unsupervised</vt:lpstr>
      <vt:lpstr>K-Means Seed Experiments </vt:lpstr>
      <vt:lpstr>Results: Unsupervised Clustering</vt:lpstr>
      <vt:lpstr>Part II: Supervised</vt:lpstr>
      <vt:lpstr>PowerPoint Presentation</vt:lpstr>
      <vt:lpstr>Correlation Plot for Clade C Bacteria</vt:lpstr>
      <vt:lpstr>Methods of Classification:</vt:lpstr>
      <vt:lpstr>Ridge &amp; Lasso Comparison</vt:lpstr>
      <vt:lpstr>Modeling Results:</vt:lpstr>
      <vt:lpstr>Observations from Modeling:</vt:lpstr>
      <vt:lpstr>What does it all mean?</vt:lpstr>
      <vt:lpstr>Future Research</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min per slide for 12 mins </dc:title>
  <dc:creator>Cassandra Sperow</dc:creator>
  <cp:lastModifiedBy>Cassandra Sperow</cp:lastModifiedBy>
  <cp:revision>79</cp:revision>
  <cp:lastPrinted>2023-11-20T19:05:05Z</cp:lastPrinted>
  <dcterms:created xsi:type="dcterms:W3CDTF">2023-11-19T10:47:18Z</dcterms:created>
  <dcterms:modified xsi:type="dcterms:W3CDTF">2023-12-05T04:32:01Z</dcterms:modified>
</cp:coreProperties>
</file>